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4e31ac61c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4e31ac61c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4e31ac61c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4e31ac61c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4e31ac61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4e31ac61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4e31ac6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4e31ac6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408e44e5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408e44e5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2a52563a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2a52563a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af97cc26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af97cc26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2a52563a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2a52563a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408e44e5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408e44e5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f97cc26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f97cc26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MuLBwq6EnDI"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5400000">
            <a:off x="152400" y="152400"/>
            <a:ext cx="4838701" cy="483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p:nvPr/>
        </p:nvSpPr>
        <p:spPr>
          <a:xfrm>
            <a:off x="0" y="0"/>
            <a:ext cx="21888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nvSpPr>
        <p:spPr>
          <a:xfrm>
            <a:off x="0" y="0"/>
            <a:ext cx="20670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Discussion Questions</a:t>
            </a:r>
            <a:endParaRPr b="1">
              <a:solidFill>
                <a:srgbClr val="FFFFFF"/>
              </a:solidFill>
              <a:latin typeface="Avenir"/>
              <a:ea typeface="Avenir"/>
              <a:cs typeface="Avenir"/>
              <a:sym typeface="Avenir"/>
            </a:endParaRPr>
          </a:p>
        </p:txBody>
      </p:sp>
      <p:sp>
        <p:nvSpPr>
          <p:cNvPr id="132" name="Google Shape;132;p22"/>
          <p:cNvSpPr txBox="1"/>
          <p:nvPr/>
        </p:nvSpPr>
        <p:spPr>
          <a:xfrm>
            <a:off x="1750725" y="677075"/>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1.     </a:t>
            </a:r>
            <a:r>
              <a:rPr b="1" lang="en">
                <a:solidFill>
                  <a:srgbClr val="434343"/>
                </a:solidFill>
                <a:latin typeface="Avenir"/>
                <a:ea typeface="Avenir"/>
                <a:cs typeface="Avenir"/>
                <a:sym typeface="Avenir"/>
              </a:rPr>
              <a:t> Can you name one of the things Hector and His friends collected?</a:t>
            </a:r>
            <a:endParaRPr b="1">
              <a:solidFill>
                <a:srgbClr val="434343"/>
              </a:solidFill>
              <a:latin typeface="Avenir"/>
              <a:ea typeface="Avenir"/>
              <a:cs typeface="Avenir"/>
              <a:sym typeface="Avenir"/>
            </a:endParaRPr>
          </a:p>
        </p:txBody>
      </p:sp>
      <p:sp>
        <p:nvSpPr>
          <p:cNvPr id="133" name="Google Shape;133;p22"/>
          <p:cNvSpPr txBox="1"/>
          <p:nvPr/>
        </p:nvSpPr>
        <p:spPr>
          <a:xfrm>
            <a:off x="1750725" y="1407765"/>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2.     </a:t>
            </a:r>
            <a:r>
              <a:rPr b="1" lang="en">
                <a:solidFill>
                  <a:srgbClr val="434343"/>
                </a:solidFill>
                <a:latin typeface="Avenir"/>
                <a:ea typeface="Avenir"/>
                <a:cs typeface="Avenir"/>
                <a:sym typeface="Avenir"/>
              </a:rPr>
              <a:t> What is something that you collect?</a:t>
            </a:r>
            <a:endParaRPr b="1">
              <a:solidFill>
                <a:srgbClr val="434343"/>
              </a:solidFill>
              <a:latin typeface="Avenir"/>
              <a:ea typeface="Avenir"/>
              <a:cs typeface="Avenir"/>
              <a:sym typeface="Avenir"/>
            </a:endParaRPr>
          </a:p>
        </p:txBody>
      </p:sp>
      <p:sp>
        <p:nvSpPr>
          <p:cNvPr id="134" name="Google Shape;134;p22"/>
          <p:cNvSpPr txBox="1"/>
          <p:nvPr/>
        </p:nvSpPr>
        <p:spPr>
          <a:xfrm>
            <a:off x="1750725" y="3599835"/>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5</a:t>
            </a:r>
            <a:r>
              <a:rPr b="1" lang="en">
                <a:solidFill>
                  <a:srgbClr val="FFFFFF"/>
                </a:solidFill>
                <a:latin typeface="Avenir"/>
                <a:ea typeface="Avenir"/>
                <a:cs typeface="Avenir"/>
                <a:sym typeface="Avenir"/>
              </a:rPr>
              <a:t>.    </a:t>
            </a:r>
            <a:r>
              <a:rPr b="1" lang="en">
                <a:solidFill>
                  <a:srgbClr val="434343"/>
                </a:solidFill>
                <a:latin typeface="Avenir"/>
                <a:ea typeface="Avenir"/>
                <a:cs typeface="Avenir"/>
                <a:sym typeface="Avenir"/>
              </a:rPr>
              <a:t>  The artwork that we looked at today was all very different, Why do you think it is    </a:t>
            </a:r>
            <a:endParaRPr b="1">
              <a:solidFill>
                <a:srgbClr val="434343"/>
              </a:solidFill>
              <a:latin typeface="Avenir"/>
              <a:ea typeface="Avenir"/>
              <a:cs typeface="Avenir"/>
              <a:sym typeface="Avenir"/>
            </a:endParaRPr>
          </a:p>
          <a:p>
            <a:pPr indent="0" lvl="0" marL="0" rtl="0" algn="l">
              <a:spcBef>
                <a:spcPts val="0"/>
              </a:spcBef>
              <a:spcAft>
                <a:spcPts val="0"/>
              </a:spcAft>
              <a:buNone/>
            </a:pPr>
            <a:r>
              <a:rPr b="1" lang="en">
                <a:solidFill>
                  <a:srgbClr val="434343"/>
                </a:solidFill>
                <a:latin typeface="Avenir"/>
                <a:ea typeface="Avenir"/>
                <a:cs typeface="Avenir"/>
                <a:sym typeface="Avenir"/>
              </a:rPr>
              <a:t>         put together in this exhibition?</a:t>
            </a:r>
            <a:endParaRPr b="1">
              <a:solidFill>
                <a:srgbClr val="434343"/>
              </a:solidFill>
              <a:latin typeface="Avenir"/>
              <a:ea typeface="Avenir"/>
              <a:cs typeface="Avenir"/>
              <a:sym typeface="Avenir"/>
            </a:endParaRPr>
          </a:p>
        </p:txBody>
      </p:sp>
      <p:sp>
        <p:nvSpPr>
          <p:cNvPr id="135" name="Google Shape;135;p22"/>
          <p:cNvSpPr txBox="1"/>
          <p:nvPr/>
        </p:nvSpPr>
        <p:spPr>
          <a:xfrm>
            <a:off x="1750725" y="2138455"/>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3.     </a:t>
            </a:r>
            <a:r>
              <a:rPr b="1" lang="en">
                <a:solidFill>
                  <a:srgbClr val="434343"/>
                </a:solidFill>
                <a:latin typeface="Avenir"/>
                <a:ea typeface="Avenir"/>
                <a:cs typeface="Avenir"/>
                <a:sym typeface="Avenir"/>
              </a:rPr>
              <a:t> </a:t>
            </a:r>
            <a:r>
              <a:rPr b="1" lang="en">
                <a:solidFill>
                  <a:srgbClr val="434343"/>
                </a:solidFill>
                <a:latin typeface="Avenir"/>
                <a:ea typeface="Avenir"/>
                <a:cs typeface="Avenir"/>
                <a:sym typeface="Avenir"/>
              </a:rPr>
              <a:t>What is the difference between a public collection and a private collection?</a:t>
            </a:r>
            <a:endParaRPr b="1">
              <a:solidFill>
                <a:srgbClr val="434343"/>
              </a:solidFill>
              <a:latin typeface="Avenir"/>
              <a:ea typeface="Avenir"/>
              <a:cs typeface="Avenir"/>
              <a:sym typeface="Avenir"/>
            </a:endParaRPr>
          </a:p>
          <a:p>
            <a:pPr indent="0" lvl="0" marL="0" rtl="0" algn="l">
              <a:spcBef>
                <a:spcPts val="0"/>
              </a:spcBef>
              <a:spcAft>
                <a:spcPts val="0"/>
              </a:spcAft>
              <a:buNone/>
            </a:pPr>
            <a:r>
              <a:t/>
            </a:r>
            <a:endParaRPr b="1">
              <a:solidFill>
                <a:srgbClr val="434343"/>
              </a:solidFill>
              <a:latin typeface="Avenir"/>
              <a:ea typeface="Avenir"/>
              <a:cs typeface="Avenir"/>
              <a:sym typeface="Avenir"/>
            </a:endParaRPr>
          </a:p>
        </p:txBody>
      </p:sp>
      <p:sp>
        <p:nvSpPr>
          <p:cNvPr id="136" name="Google Shape;136;p22"/>
          <p:cNvSpPr txBox="1"/>
          <p:nvPr/>
        </p:nvSpPr>
        <p:spPr>
          <a:xfrm>
            <a:off x="1750725" y="2869145"/>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4.     </a:t>
            </a:r>
            <a:r>
              <a:rPr b="1" lang="en">
                <a:solidFill>
                  <a:srgbClr val="434343"/>
                </a:solidFill>
                <a:latin typeface="Avenir"/>
                <a:ea typeface="Avenir"/>
                <a:cs typeface="Avenir"/>
                <a:sym typeface="Avenir"/>
              </a:rPr>
              <a:t> What kinds of things do Mr. and Mrs. Armstrong Collect?</a:t>
            </a:r>
            <a:endParaRPr b="1">
              <a:solidFill>
                <a:srgbClr val="434343"/>
              </a:solidFill>
              <a:latin typeface="Avenir"/>
              <a:ea typeface="Avenir"/>
              <a:cs typeface="Avenir"/>
              <a:sym typeface="Avenir"/>
            </a:endParaRPr>
          </a:p>
        </p:txBody>
      </p:sp>
      <p:sp>
        <p:nvSpPr>
          <p:cNvPr id="137" name="Google Shape;137;p22"/>
          <p:cNvSpPr txBox="1"/>
          <p:nvPr/>
        </p:nvSpPr>
        <p:spPr>
          <a:xfrm>
            <a:off x="1750725" y="4330525"/>
            <a:ext cx="7286400" cy="6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Avenir"/>
                <a:ea typeface="Avenir"/>
                <a:cs typeface="Avenir"/>
                <a:sym typeface="Avenir"/>
              </a:rPr>
              <a:t>6</a:t>
            </a:r>
            <a:r>
              <a:rPr b="1" lang="en">
                <a:solidFill>
                  <a:srgbClr val="FFFFFF"/>
                </a:solidFill>
                <a:latin typeface="Avenir"/>
                <a:ea typeface="Avenir"/>
                <a:cs typeface="Avenir"/>
                <a:sym typeface="Avenir"/>
              </a:rPr>
              <a:t>.    </a:t>
            </a:r>
            <a:r>
              <a:rPr b="1" lang="en">
                <a:solidFill>
                  <a:srgbClr val="434343"/>
                </a:solidFill>
                <a:latin typeface="Avenir"/>
                <a:ea typeface="Avenir"/>
                <a:cs typeface="Avenir"/>
                <a:sym typeface="Avenir"/>
              </a:rPr>
              <a:t>  Who does the American Museum of Ceramic Art’s collection belong to?</a:t>
            </a:r>
            <a:endParaRPr b="1">
              <a:solidFill>
                <a:srgbClr val="434343"/>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nvSpPr>
        <p:spPr>
          <a:xfrm>
            <a:off x="5515500" y="0"/>
            <a:ext cx="3628500" cy="549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000">
                <a:solidFill>
                  <a:srgbClr val="434343"/>
                </a:solidFill>
                <a:latin typeface="Avenir"/>
                <a:ea typeface="Avenir"/>
                <a:cs typeface="Avenir"/>
                <a:sym typeface="Avenir"/>
              </a:rPr>
              <a:t>Exhibition Acknowledgments</a:t>
            </a:r>
            <a:endParaRPr sz="2000">
              <a:solidFill>
                <a:srgbClr val="434343"/>
              </a:solidFill>
              <a:latin typeface="Avenir"/>
              <a:ea typeface="Avenir"/>
              <a:cs typeface="Avenir"/>
              <a:sym typeface="Avenir"/>
            </a:endParaRPr>
          </a:p>
        </p:txBody>
      </p:sp>
      <p:sp>
        <p:nvSpPr>
          <p:cNvPr id="143" name="Google Shape;143;p23"/>
          <p:cNvSpPr/>
          <p:nvPr/>
        </p:nvSpPr>
        <p:spPr>
          <a:xfrm>
            <a:off x="-61100" y="1417200"/>
            <a:ext cx="6450900" cy="3897300"/>
          </a:xfrm>
          <a:prstGeom prst="rect">
            <a:avLst/>
          </a:prstGeom>
          <a:solidFill>
            <a:srgbClr val="43434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nvSpPr>
        <p:spPr>
          <a:xfrm>
            <a:off x="109950" y="1649350"/>
            <a:ext cx="5937600" cy="3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Avenir"/>
              <a:ea typeface="Avenir"/>
              <a:cs typeface="Avenir"/>
              <a:sym typeface="Avenir"/>
            </a:endParaRPr>
          </a:p>
        </p:txBody>
      </p:sp>
      <p:sp>
        <p:nvSpPr>
          <p:cNvPr id="145" name="Google Shape;145;p23"/>
          <p:cNvSpPr txBox="1"/>
          <p:nvPr/>
        </p:nvSpPr>
        <p:spPr>
          <a:xfrm>
            <a:off x="292600" y="2168250"/>
            <a:ext cx="5649600" cy="23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Avenir"/>
                <a:ea typeface="Avenir"/>
                <a:cs typeface="Avenir"/>
                <a:sym typeface="Avenir"/>
              </a:rPr>
              <a:t>New </a:t>
            </a:r>
            <a:r>
              <a:rPr lang="en" sz="1300">
                <a:solidFill>
                  <a:srgbClr val="FFFFFF"/>
                </a:solidFill>
                <a:latin typeface="Avenir"/>
                <a:ea typeface="Avenir"/>
                <a:cs typeface="Avenir"/>
                <a:sym typeface="Avenir"/>
              </a:rPr>
              <a:t>Acquisitions</a:t>
            </a:r>
            <a:r>
              <a:rPr lang="en" sz="1300">
                <a:solidFill>
                  <a:srgbClr val="FFFFFF"/>
                </a:solidFill>
                <a:latin typeface="Avenir"/>
                <a:ea typeface="Avenir"/>
                <a:cs typeface="Avenir"/>
                <a:sym typeface="Avenir"/>
              </a:rPr>
              <a:t> from Julianne and David Armstrong celebrates the donation of 40 extraordinary works to AMOCA’s Permanent collection and presents rarely-seen, career defining artworks from leading ceramic artists in the field. These works exemplify the colorful and flashy style of Los Angeles-influenced artists, spontaneity in clay inspired by the Abstract Expressionist movement, significant works in the trompe-l’oeil style, and the diverse narratives used in the figurative tradition. Taken together, this is a remarkable collection of works from the past 80 years.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t/>
            </a:r>
            <a:endParaRPr sz="1300">
              <a:solidFill>
                <a:srgbClr val="FFFFFF"/>
              </a:solidFill>
              <a:latin typeface="Avenir"/>
              <a:ea typeface="Avenir"/>
              <a:cs typeface="Avenir"/>
              <a:sym typeface="Avenir"/>
            </a:endParaRPr>
          </a:p>
          <a:p>
            <a:pPr indent="0" lvl="0" marL="0" rtl="0" algn="l">
              <a:spcBef>
                <a:spcPts val="0"/>
              </a:spcBef>
              <a:spcAft>
                <a:spcPts val="0"/>
              </a:spcAft>
              <a:buNone/>
            </a:pPr>
            <a:r>
              <a:rPr lang="en" sz="1300">
                <a:solidFill>
                  <a:srgbClr val="FFFFFF"/>
                </a:solidFill>
                <a:latin typeface="Avenir"/>
                <a:ea typeface="Avenir"/>
                <a:cs typeface="Avenir"/>
                <a:sym typeface="Avenir"/>
              </a:rPr>
              <a:t>This gift reflects Julianne and David Armstrong’s passion for preserving and sharing significant ceramic art with the public. </a:t>
            </a:r>
            <a:endParaRPr sz="1300">
              <a:solidFill>
                <a:srgbClr val="FFFFFF"/>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p:nvPr/>
        </p:nvSpPr>
        <p:spPr>
          <a:xfrm>
            <a:off x="0" y="2810000"/>
            <a:ext cx="4095600" cy="23334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nvSpPr>
        <p:spPr>
          <a:xfrm>
            <a:off x="281875" y="3384500"/>
            <a:ext cx="3118800" cy="118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Avenir"/>
                <a:ea typeface="Avenir"/>
                <a:cs typeface="Avenir"/>
                <a:sym typeface="Avenir"/>
              </a:rPr>
              <a:t>Take a moment to watch this reading of “Hector the Collector,” (written by Emily Beeny and Illustrated by Stephanie Graegin)  </a:t>
            </a:r>
            <a:r>
              <a:rPr b="1" lang="en" sz="1600">
                <a:solidFill>
                  <a:srgbClr val="FFFFFF"/>
                </a:solidFill>
                <a:latin typeface="Avenir"/>
                <a:ea typeface="Avenir"/>
                <a:cs typeface="Avenir"/>
                <a:sym typeface="Avenir"/>
              </a:rPr>
              <a:t> </a:t>
            </a:r>
            <a:endParaRPr b="1" i="1" sz="1600">
              <a:solidFill>
                <a:srgbClr val="FFFFFF"/>
              </a:solidFill>
              <a:latin typeface="Avenir"/>
              <a:ea typeface="Avenir"/>
              <a:cs typeface="Avenir"/>
              <a:sym typeface="Avenir"/>
            </a:endParaRPr>
          </a:p>
        </p:txBody>
      </p:sp>
      <p:pic>
        <p:nvPicPr>
          <p:cNvPr descr="Thank you for joining us for a reading of &quot;Hector the Collector&quot; with Ashley Rowley, AMOCA's Education Manager.&#10;&#10;This reading is part of AMOCA's virtual tour series, and is inspired by the exhibition &quot;New Acquisitions: Julianne and David Armstrong,&quot; on view (virtually) at AMOCA January 18 – December 18, 2020.&#10;&#10;For more information about tours, visit the AMOCA website: https://www.amoca.org/education/tours/&#10;&#10;To learn more about &quot;New Acquisitions: Julianne and David Armstrong,&quot; including a virtual exhibition galleries, video walkthrough, and high resolution images, visit: https://www.amoca.org/members/exhibitions/new-acquisitions-armstrong/&#10;&#10;Join us as a patron and help us bring together families with art - we would be thrilled to have your support at any level!&#10;&#10;Donate: https://ww.amoca.org/give&#10;&#10;Questions? Contact us by email at info@amoca.org." id="61" name="Google Shape;61;p14" title="Hector the Collector - A Book Reading">
            <a:hlinkClick r:id="rId3"/>
          </p:cNvPr>
          <p:cNvPicPr preferRelativeResize="0"/>
          <p:nvPr/>
        </p:nvPicPr>
        <p:blipFill>
          <a:blip r:embed="rId4">
            <a:alphaModFix/>
          </a:blip>
          <a:stretch>
            <a:fillRect/>
          </a:stretch>
        </p:blipFill>
        <p:spPr>
          <a:xfrm>
            <a:off x="2877150" y="11275"/>
            <a:ext cx="6266850" cy="352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197850" y="210875"/>
            <a:ext cx="39843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venir"/>
                <a:ea typeface="Avenir"/>
                <a:cs typeface="Avenir"/>
                <a:sym typeface="Avenir"/>
              </a:rPr>
              <a:t>What is a collection?</a:t>
            </a:r>
            <a:endParaRPr b="1" sz="1800">
              <a:latin typeface="Avenir"/>
              <a:ea typeface="Avenir"/>
              <a:cs typeface="Avenir"/>
              <a:sym typeface="Avenir"/>
            </a:endParaRPr>
          </a:p>
        </p:txBody>
      </p:sp>
      <p:sp>
        <p:nvSpPr>
          <p:cNvPr id="67" name="Google Shape;67;p15"/>
          <p:cNvSpPr txBox="1"/>
          <p:nvPr/>
        </p:nvSpPr>
        <p:spPr>
          <a:xfrm>
            <a:off x="427050" y="644550"/>
            <a:ext cx="3751200" cy="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venir"/>
                <a:ea typeface="Avenir"/>
                <a:cs typeface="Avenir"/>
                <a:sym typeface="Avenir"/>
              </a:rPr>
              <a:t>A collection is a group of objects that seem to belong together. </a:t>
            </a:r>
            <a:endParaRPr sz="1500">
              <a:latin typeface="Avenir"/>
              <a:ea typeface="Avenir"/>
              <a:cs typeface="Avenir"/>
              <a:sym typeface="Avenir"/>
            </a:endParaRPr>
          </a:p>
        </p:txBody>
      </p:sp>
      <p:sp>
        <p:nvSpPr>
          <p:cNvPr id="68" name="Google Shape;68;p15"/>
          <p:cNvSpPr txBox="1"/>
          <p:nvPr/>
        </p:nvSpPr>
        <p:spPr>
          <a:xfrm>
            <a:off x="1881325" y="4551300"/>
            <a:ext cx="2358300" cy="53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000">
                <a:solidFill>
                  <a:srgbClr val="434343"/>
                </a:solidFill>
                <a:latin typeface="Avenir"/>
                <a:ea typeface="Avenir"/>
                <a:cs typeface="Avenir"/>
                <a:sym typeface="Avenir"/>
              </a:rPr>
              <a:t>Peter Pincus</a:t>
            </a:r>
            <a:endParaRPr b="1" sz="1000">
              <a:solidFill>
                <a:srgbClr val="434343"/>
              </a:solidFill>
              <a:latin typeface="Avenir"/>
              <a:ea typeface="Avenir"/>
              <a:cs typeface="Avenir"/>
              <a:sym typeface="Avenir"/>
            </a:endParaRPr>
          </a:p>
          <a:p>
            <a:pPr indent="0" lvl="0" marL="0" rtl="0" algn="r">
              <a:spcBef>
                <a:spcPts val="0"/>
              </a:spcBef>
              <a:spcAft>
                <a:spcPts val="0"/>
              </a:spcAft>
              <a:buNone/>
            </a:pPr>
            <a:r>
              <a:rPr b="1" lang="en" sz="1000">
                <a:solidFill>
                  <a:srgbClr val="434343"/>
                </a:solidFill>
                <a:latin typeface="Avenir"/>
                <a:ea typeface="Avenir"/>
                <a:cs typeface="Avenir"/>
                <a:sym typeface="Avenir"/>
              </a:rPr>
              <a:t>Quatrefoil Columns, </a:t>
            </a:r>
            <a:r>
              <a:rPr lang="en" sz="1000">
                <a:solidFill>
                  <a:srgbClr val="434343"/>
                </a:solidFill>
                <a:latin typeface="Avenir"/>
                <a:ea typeface="Avenir"/>
                <a:cs typeface="Avenir"/>
                <a:sym typeface="Avenir"/>
              </a:rPr>
              <a:t>2018,</a:t>
            </a:r>
            <a:endParaRPr sz="1000">
              <a:solidFill>
                <a:srgbClr val="434343"/>
              </a:solidFill>
              <a:latin typeface="Avenir"/>
              <a:ea typeface="Avenir"/>
              <a:cs typeface="Avenir"/>
              <a:sym typeface="Avenir"/>
            </a:endParaRPr>
          </a:p>
          <a:p>
            <a:pPr indent="0" lvl="0" marL="0" rtl="0" algn="r">
              <a:spcBef>
                <a:spcPts val="0"/>
              </a:spcBef>
              <a:spcAft>
                <a:spcPts val="0"/>
              </a:spcAft>
              <a:buNone/>
            </a:pPr>
            <a:r>
              <a:rPr lang="en" sz="1000">
                <a:solidFill>
                  <a:srgbClr val="434343"/>
                </a:solidFill>
                <a:latin typeface="Avenir"/>
                <a:ea typeface="Avenir"/>
                <a:cs typeface="Avenir"/>
                <a:sym typeface="Avenir"/>
              </a:rPr>
              <a:t>Colored porcelain and gold luste</a:t>
            </a:r>
            <a:r>
              <a:rPr b="1" lang="en" sz="1000">
                <a:solidFill>
                  <a:srgbClr val="434343"/>
                </a:solidFill>
                <a:latin typeface="Avenir"/>
                <a:ea typeface="Avenir"/>
                <a:cs typeface="Avenir"/>
                <a:sym typeface="Avenir"/>
              </a:rPr>
              <a:t>r</a:t>
            </a:r>
            <a:endParaRPr b="1" sz="10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
        <p:nvSpPr>
          <p:cNvPr id="69" name="Google Shape;69;p15"/>
          <p:cNvSpPr txBox="1"/>
          <p:nvPr/>
        </p:nvSpPr>
        <p:spPr>
          <a:xfrm>
            <a:off x="197850" y="2445700"/>
            <a:ext cx="3984300" cy="6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venir"/>
                <a:ea typeface="Avenir"/>
                <a:cs typeface="Avenir"/>
                <a:sym typeface="Avenir"/>
              </a:rPr>
              <a:t>Some collections are public and other collections are private. </a:t>
            </a:r>
            <a:endParaRPr b="1" sz="1800">
              <a:latin typeface="Avenir"/>
              <a:ea typeface="Avenir"/>
              <a:cs typeface="Avenir"/>
              <a:sym typeface="Avenir"/>
            </a:endParaRPr>
          </a:p>
        </p:txBody>
      </p:sp>
      <p:sp>
        <p:nvSpPr>
          <p:cNvPr id="70" name="Google Shape;70;p15"/>
          <p:cNvSpPr txBox="1"/>
          <p:nvPr/>
        </p:nvSpPr>
        <p:spPr>
          <a:xfrm>
            <a:off x="431025" y="3101100"/>
            <a:ext cx="33816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venir"/>
                <a:ea typeface="Avenir"/>
                <a:cs typeface="Avenir"/>
                <a:sym typeface="Avenir"/>
              </a:rPr>
              <a:t>Private collections belong to just one person.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rPr lang="en" sz="1500">
                <a:latin typeface="Avenir"/>
                <a:ea typeface="Avenir"/>
                <a:cs typeface="Avenir"/>
                <a:sym typeface="Avenir"/>
              </a:rPr>
              <a:t>Public collections, are </a:t>
            </a:r>
            <a:r>
              <a:rPr lang="en" sz="1500">
                <a:latin typeface="Avenir"/>
                <a:ea typeface="Avenir"/>
                <a:cs typeface="Avenir"/>
                <a:sym typeface="Avenir"/>
              </a:rPr>
              <a:t>available to everyone. </a:t>
            </a:r>
            <a:r>
              <a:rPr lang="en" sz="1500">
                <a:latin typeface="Avenir"/>
                <a:ea typeface="Avenir"/>
                <a:cs typeface="Avenir"/>
                <a:sym typeface="Avenir"/>
              </a:rPr>
              <a:t> </a:t>
            </a:r>
            <a:endParaRPr sz="1500">
              <a:latin typeface="Avenir"/>
              <a:ea typeface="Avenir"/>
              <a:cs typeface="Avenir"/>
              <a:sym typeface="Avenir"/>
            </a:endParaRPr>
          </a:p>
        </p:txBody>
      </p:sp>
      <p:sp>
        <p:nvSpPr>
          <p:cNvPr id="71" name="Google Shape;71;p15"/>
          <p:cNvSpPr txBox="1"/>
          <p:nvPr/>
        </p:nvSpPr>
        <p:spPr>
          <a:xfrm>
            <a:off x="197850" y="1288550"/>
            <a:ext cx="39843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venir"/>
                <a:ea typeface="Avenir"/>
                <a:cs typeface="Avenir"/>
                <a:sym typeface="Avenir"/>
              </a:rPr>
              <a:t>What is a collector?</a:t>
            </a:r>
            <a:endParaRPr b="1" sz="1800">
              <a:latin typeface="Avenir"/>
              <a:ea typeface="Avenir"/>
              <a:cs typeface="Avenir"/>
              <a:sym typeface="Avenir"/>
            </a:endParaRPr>
          </a:p>
        </p:txBody>
      </p:sp>
      <p:sp>
        <p:nvSpPr>
          <p:cNvPr id="72" name="Google Shape;72;p15"/>
          <p:cNvSpPr txBox="1"/>
          <p:nvPr/>
        </p:nvSpPr>
        <p:spPr>
          <a:xfrm>
            <a:off x="431025" y="1646025"/>
            <a:ext cx="3751200" cy="8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venir"/>
                <a:ea typeface="Avenir"/>
                <a:cs typeface="Avenir"/>
                <a:sym typeface="Avenir"/>
              </a:rPr>
              <a:t>A collector is a person who gathers groups of objects together to create a collection. </a:t>
            </a:r>
            <a:endParaRPr sz="1500">
              <a:latin typeface="Avenir"/>
              <a:ea typeface="Avenir"/>
              <a:cs typeface="Avenir"/>
              <a:sym typeface="Avenir"/>
            </a:endParaRPr>
          </a:p>
        </p:txBody>
      </p:sp>
      <p:pic>
        <p:nvPicPr>
          <p:cNvPr id="73" name="Google Shape;73;p15"/>
          <p:cNvPicPr preferRelativeResize="0"/>
          <p:nvPr/>
        </p:nvPicPr>
        <p:blipFill rotWithShape="1">
          <a:blip r:embed="rId3">
            <a:alphaModFix/>
          </a:blip>
          <a:srcRect b="0" l="10880" r="17726" t="0"/>
          <a:stretch/>
        </p:blipFill>
        <p:spPr>
          <a:xfrm>
            <a:off x="4239650" y="0"/>
            <a:ext cx="490435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b="15111" l="3654" r="13474" t="15699"/>
          <a:stretch/>
        </p:blipFill>
        <p:spPr>
          <a:xfrm>
            <a:off x="3713375" y="1504225"/>
            <a:ext cx="5449021" cy="3639276"/>
          </a:xfrm>
          <a:prstGeom prst="rect">
            <a:avLst/>
          </a:prstGeom>
          <a:noFill/>
          <a:ln>
            <a:noFill/>
          </a:ln>
        </p:spPr>
      </p:pic>
      <p:sp>
        <p:nvSpPr>
          <p:cNvPr id="79" name="Google Shape;79;p16"/>
          <p:cNvSpPr txBox="1"/>
          <p:nvPr/>
        </p:nvSpPr>
        <p:spPr>
          <a:xfrm>
            <a:off x="191525" y="524650"/>
            <a:ext cx="8526900" cy="7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venir"/>
                <a:ea typeface="Avenir"/>
                <a:cs typeface="Avenir"/>
                <a:sym typeface="Avenir"/>
              </a:rPr>
              <a:t>The title of this show is </a:t>
            </a:r>
            <a:r>
              <a:rPr b="1" i="1" lang="en" sz="1800">
                <a:latin typeface="Avenir"/>
                <a:ea typeface="Avenir"/>
                <a:cs typeface="Avenir"/>
                <a:sym typeface="Avenir"/>
              </a:rPr>
              <a:t>New Acquisitions from Julianne and David Armstrong. </a:t>
            </a:r>
            <a:r>
              <a:rPr b="1" lang="en" sz="1800">
                <a:latin typeface="Avenir"/>
                <a:ea typeface="Avenir"/>
                <a:cs typeface="Avenir"/>
                <a:sym typeface="Avenir"/>
              </a:rPr>
              <a:t>What is an Acquisition? </a:t>
            </a:r>
            <a:endParaRPr b="1" sz="1800">
              <a:latin typeface="Avenir"/>
              <a:ea typeface="Avenir"/>
              <a:cs typeface="Avenir"/>
              <a:sym typeface="Avenir"/>
            </a:endParaRPr>
          </a:p>
        </p:txBody>
      </p:sp>
      <p:sp>
        <p:nvSpPr>
          <p:cNvPr id="80" name="Google Shape;80;p16"/>
          <p:cNvSpPr txBox="1"/>
          <p:nvPr/>
        </p:nvSpPr>
        <p:spPr>
          <a:xfrm>
            <a:off x="141575" y="1561475"/>
            <a:ext cx="3571800" cy="22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venir"/>
                <a:ea typeface="Avenir"/>
                <a:cs typeface="Avenir"/>
                <a:sym typeface="Avenir"/>
              </a:rPr>
              <a:t>An </a:t>
            </a:r>
            <a:r>
              <a:rPr b="1" i="1" lang="en" sz="1500">
                <a:latin typeface="Avenir"/>
                <a:ea typeface="Avenir"/>
                <a:cs typeface="Avenir"/>
                <a:sym typeface="Avenir"/>
              </a:rPr>
              <a:t>acquisition </a:t>
            </a:r>
            <a:r>
              <a:rPr lang="en" sz="1500">
                <a:latin typeface="Avenir"/>
                <a:ea typeface="Avenir"/>
                <a:cs typeface="Avenir"/>
                <a:sym typeface="Avenir"/>
              </a:rPr>
              <a:t>is an object that has been purchased or obtained. The exhibition title lets you know that each of the works displayed in this exhibition were “acquired” from Julianne and David Armstrong, and they donated these artworks from their private collection, to the museum’s collection. </a:t>
            </a:r>
            <a:endParaRPr sz="1500">
              <a:latin typeface="Avenir"/>
              <a:ea typeface="Avenir"/>
              <a:cs typeface="Avenir"/>
              <a:sym typeface="Avenir"/>
            </a:endParaRPr>
          </a:p>
        </p:txBody>
      </p:sp>
      <p:sp>
        <p:nvSpPr>
          <p:cNvPr id="81" name="Google Shape;81;p16"/>
          <p:cNvSpPr txBox="1"/>
          <p:nvPr/>
        </p:nvSpPr>
        <p:spPr>
          <a:xfrm>
            <a:off x="1355075" y="4510450"/>
            <a:ext cx="2358300" cy="53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000">
                <a:solidFill>
                  <a:srgbClr val="434343"/>
                </a:solidFill>
                <a:latin typeface="Avenir"/>
                <a:ea typeface="Avenir"/>
                <a:cs typeface="Avenir"/>
                <a:sym typeface="Avenir"/>
              </a:rPr>
              <a:t>Bennett Bean</a:t>
            </a:r>
            <a:endParaRPr b="1" sz="1000">
              <a:solidFill>
                <a:srgbClr val="434343"/>
              </a:solidFill>
              <a:latin typeface="Avenir"/>
              <a:ea typeface="Avenir"/>
              <a:cs typeface="Avenir"/>
              <a:sym typeface="Avenir"/>
            </a:endParaRPr>
          </a:p>
          <a:p>
            <a:pPr indent="0" lvl="0" marL="0" rtl="0" algn="r">
              <a:spcBef>
                <a:spcPts val="0"/>
              </a:spcBef>
              <a:spcAft>
                <a:spcPts val="0"/>
              </a:spcAft>
              <a:buNone/>
            </a:pPr>
            <a:r>
              <a:rPr lang="en" sz="1000">
                <a:solidFill>
                  <a:srgbClr val="434343"/>
                </a:solidFill>
                <a:latin typeface="Avenir"/>
                <a:ea typeface="Avenir"/>
                <a:cs typeface="Avenir"/>
                <a:sym typeface="Avenir"/>
              </a:rPr>
              <a:t>Triple Vessel, </a:t>
            </a:r>
            <a:r>
              <a:rPr b="1" lang="en" sz="1000">
                <a:solidFill>
                  <a:srgbClr val="434343"/>
                </a:solidFill>
                <a:latin typeface="Avenir"/>
                <a:ea typeface="Avenir"/>
                <a:cs typeface="Avenir"/>
                <a:sym typeface="Avenir"/>
              </a:rPr>
              <a:t>C. 2010</a:t>
            </a:r>
            <a:endParaRPr b="1" sz="1000">
              <a:solidFill>
                <a:srgbClr val="434343"/>
              </a:solidFill>
              <a:latin typeface="Avenir"/>
              <a:ea typeface="Avenir"/>
              <a:cs typeface="Avenir"/>
              <a:sym typeface="Avenir"/>
            </a:endParaRPr>
          </a:p>
          <a:p>
            <a:pPr indent="0" lvl="0" marL="0" rtl="0" algn="r">
              <a:spcBef>
                <a:spcPts val="0"/>
              </a:spcBef>
              <a:spcAft>
                <a:spcPts val="0"/>
              </a:spcAft>
              <a:buNone/>
            </a:pPr>
            <a:r>
              <a:rPr b="1" lang="en" sz="1000">
                <a:solidFill>
                  <a:srgbClr val="434343"/>
                </a:solidFill>
                <a:latin typeface="Avenir"/>
                <a:ea typeface="Avenir"/>
                <a:cs typeface="Avenir"/>
                <a:sym typeface="Avenir"/>
              </a:rPr>
              <a:t>Earthenware</a:t>
            </a:r>
            <a:endParaRPr sz="900">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0" y="0"/>
            <a:ext cx="3161501" cy="5221576"/>
          </a:xfrm>
          <a:prstGeom prst="rect">
            <a:avLst/>
          </a:prstGeom>
          <a:noFill/>
          <a:ln>
            <a:noFill/>
          </a:ln>
        </p:spPr>
      </p:pic>
      <p:sp>
        <p:nvSpPr>
          <p:cNvPr id="87" name="Google Shape;87;p17"/>
          <p:cNvSpPr txBox="1"/>
          <p:nvPr/>
        </p:nvSpPr>
        <p:spPr>
          <a:xfrm>
            <a:off x="3818500" y="528875"/>
            <a:ext cx="51564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venir"/>
                <a:ea typeface="Avenir"/>
                <a:cs typeface="Avenir"/>
                <a:sym typeface="Avenir"/>
              </a:rPr>
              <a:t>Who are David and Julianne Armstrong? </a:t>
            </a:r>
            <a:endParaRPr b="1" sz="1800">
              <a:latin typeface="Avenir"/>
              <a:ea typeface="Avenir"/>
              <a:cs typeface="Avenir"/>
              <a:sym typeface="Avenir"/>
            </a:endParaRPr>
          </a:p>
        </p:txBody>
      </p:sp>
      <p:sp>
        <p:nvSpPr>
          <p:cNvPr id="88" name="Google Shape;88;p17"/>
          <p:cNvSpPr txBox="1"/>
          <p:nvPr/>
        </p:nvSpPr>
        <p:spPr>
          <a:xfrm>
            <a:off x="3818500" y="974900"/>
            <a:ext cx="4132200" cy="8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venir"/>
                <a:ea typeface="Avenir"/>
                <a:cs typeface="Avenir"/>
                <a:sym typeface="Avenir"/>
              </a:rPr>
              <a:t>David and Julianne Armstrong are the founders of the American Museum of Ceramic Art. That means they are the people who started this museum. </a:t>
            </a:r>
            <a:endParaRPr sz="1500">
              <a:latin typeface="Avenir"/>
              <a:ea typeface="Avenir"/>
              <a:cs typeface="Avenir"/>
              <a:sym typeface="Avenir"/>
            </a:endParaRPr>
          </a:p>
        </p:txBody>
      </p:sp>
      <p:sp>
        <p:nvSpPr>
          <p:cNvPr id="89" name="Google Shape;89;p17"/>
          <p:cNvSpPr txBox="1"/>
          <p:nvPr/>
        </p:nvSpPr>
        <p:spPr>
          <a:xfrm>
            <a:off x="3818500" y="2323950"/>
            <a:ext cx="37251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venir"/>
                <a:ea typeface="Avenir"/>
                <a:cs typeface="Avenir"/>
                <a:sym typeface="Avenir"/>
              </a:rPr>
              <a:t>What types of art do Mr. and Mrs. Armstrong collect?</a:t>
            </a:r>
            <a:endParaRPr b="1" sz="1800">
              <a:latin typeface="Avenir"/>
              <a:ea typeface="Avenir"/>
              <a:cs typeface="Avenir"/>
              <a:sym typeface="Avenir"/>
            </a:endParaRPr>
          </a:p>
        </p:txBody>
      </p:sp>
      <p:sp>
        <p:nvSpPr>
          <p:cNvPr id="90" name="Google Shape;90;p17"/>
          <p:cNvSpPr txBox="1"/>
          <p:nvPr/>
        </p:nvSpPr>
        <p:spPr>
          <a:xfrm>
            <a:off x="3818500" y="3121650"/>
            <a:ext cx="4132200" cy="9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venir"/>
                <a:ea typeface="Avenir"/>
                <a:cs typeface="Avenir"/>
                <a:sym typeface="Avenir"/>
              </a:rPr>
              <a:t>The Armstrongs enjoy ceramic arts of all kinds. They collect functional work and sculptural work, contemporary, modern and pre-modern. </a:t>
            </a:r>
            <a:endParaRPr sz="1500">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a:off x="93125" y="217450"/>
            <a:ext cx="45258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Avenir"/>
                <a:ea typeface="Avenir"/>
                <a:cs typeface="Avenir"/>
                <a:sym typeface="Avenir"/>
              </a:rPr>
              <a:t>Why did David and Julianne Armstrong want to start a Ceramics Museum?</a:t>
            </a:r>
            <a:endParaRPr b="1" sz="1800">
              <a:latin typeface="Avenir"/>
              <a:ea typeface="Avenir"/>
              <a:cs typeface="Avenir"/>
              <a:sym typeface="Avenir"/>
            </a:endParaRPr>
          </a:p>
        </p:txBody>
      </p:sp>
      <p:sp>
        <p:nvSpPr>
          <p:cNvPr id="96" name="Google Shape;96;p18"/>
          <p:cNvSpPr txBox="1"/>
          <p:nvPr/>
        </p:nvSpPr>
        <p:spPr>
          <a:xfrm>
            <a:off x="360150" y="1096150"/>
            <a:ext cx="3507300" cy="18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Avenir"/>
                <a:ea typeface="Avenir"/>
                <a:cs typeface="Avenir"/>
                <a:sym typeface="Avenir"/>
              </a:rPr>
              <a:t>When Mr. Armstrong was in school, he took a ceramics class taught by an artist named Paul Soldner (right) and fell in love with ceramic art. This encouraged him to start collecting ceramic objects with his wife, Julianne Armstrong. In 2004, Mr. and Mrs. Armstrong decided that they wanted to share their love of ceramic art with other people. They felt the best way to do that was to start a ceramics museum. This is how the American Museum of Ceramic Art (AMOCA) was born. </a:t>
            </a:r>
            <a:endParaRPr sz="1500">
              <a:latin typeface="Avenir"/>
              <a:ea typeface="Avenir"/>
              <a:cs typeface="Avenir"/>
              <a:sym typeface="Avenir"/>
            </a:endParaRPr>
          </a:p>
        </p:txBody>
      </p:sp>
      <p:pic>
        <p:nvPicPr>
          <p:cNvPr id="97" name="Google Shape;97;p18"/>
          <p:cNvPicPr preferRelativeResize="0"/>
          <p:nvPr/>
        </p:nvPicPr>
        <p:blipFill>
          <a:blip r:embed="rId3">
            <a:alphaModFix/>
          </a:blip>
          <a:stretch>
            <a:fillRect/>
          </a:stretch>
        </p:blipFill>
        <p:spPr>
          <a:xfrm>
            <a:off x="5533155" y="0"/>
            <a:ext cx="3610841" cy="5143499"/>
          </a:xfrm>
          <a:prstGeom prst="rect">
            <a:avLst/>
          </a:prstGeom>
          <a:noFill/>
          <a:ln>
            <a:noFill/>
          </a:ln>
        </p:spPr>
      </p:pic>
      <p:sp>
        <p:nvSpPr>
          <p:cNvPr id="98" name="Google Shape;98;p18"/>
          <p:cNvSpPr txBox="1"/>
          <p:nvPr/>
        </p:nvSpPr>
        <p:spPr>
          <a:xfrm>
            <a:off x="3174850" y="4570025"/>
            <a:ext cx="2358300" cy="60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000">
                <a:solidFill>
                  <a:srgbClr val="434343"/>
                </a:solidFill>
                <a:latin typeface="Avenir"/>
                <a:ea typeface="Avenir"/>
                <a:cs typeface="Avenir"/>
                <a:sym typeface="Avenir"/>
              </a:rPr>
              <a:t>David Armstrong and Paul Soldner</a:t>
            </a:r>
            <a:endParaRPr b="1" sz="1000">
              <a:solidFill>
                <a:srgbClr val="434343"/>
              </a:solidFill>
              <a:latin typeface="Avenir"/>
              <a:ea typeface="Avenir"/>
              <a:cs typeface="Avenir"/>
              <a:sym typeface="Avenir"/>
            </a:endParaRPr>
          </a:p>
          <a:p>
            <a:pPr indent="0" lvl="0" marL="0" rtl="0" algn="r">
              <a:spcBef>
                <a:spcPts val="0"/>
              </a:spcBef>
              <a:spcAft>
                <a:spcPts val="0"/>
              </a:spcAft>
              <a:buNone/>
            </a:pPr>
            <a:r>
              <a:rPr lang="en" sz="1000">
                <a:solidFill>
                  <a:srgbClr val="434343"/>
                </a:solidFill>
                <a:latin typeface="Avenir"/>
                <a:ea typeface="Avenir"/>
                <a:cs typeface="Avenir"/>
                <a:sym typeface="Avenir"/>
              </a:rPr>
              <a:t>Photo taken from the Archive of the Claremont Museum of Art</a:t>
            </a:r>
            <a:endParaRPr b="1" sz="10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3">
            <a:alphaModFix/>
          </a:blip>
          <a:srcRect b="17842" l="27299" r="0" t="12485"/>
          <a:stretch/>
        </p:blipFill>
        <p:spPr>
          <a:xfrm>
            <a:off x="2490725" y="0"/>
            <a:ext cx="4397376" cy="3371200"/>
          </a:xfrm>
          <a:prstGeom prst="rect">
            <a:avLst/>
          </a:prstGeom>
          <a:noFill/>
          <a:ln>
            <a:noFill/>
          </a:ln>
        </p:spPr>
      </p:pic>
      <p:pic>
        <p:nvPicPr>
          <p:cNvPr id="104" name="Google Shape;104;p19"/>
          <p:cNvPicPr preferRelativeResize="0"/>
          <p:nvPr/>
        </p:nvPicPr>
        <p:blipFill rotWithShape="1">
          <a:blip r:embed="rId4">
            <a:alphaModFix/>
          </a:blip>
          <a:srcRect b="6366" l="17700" r="23493" t="2559"/>
          <a:stretch/>
        </p:blipFill>
        <p:spPr>
          <a:xfrm>
            <a:off x="0" y="0"/>
            <a:ext cx="2490728" cy="5143500"/>
          </a:xfrm>
          <a:prstGeom prst="rect">
            <a:avLst/>
          </a:prstGeom>
          <a:noFill/>
          <a:ln>
            <a:noFill/>
          </a:ln>
        </p:spPr>
      </p:pic>
      <p:sp>
        <p:nvSpPr>
          <p:cNvPr id="105" name="Google Shape;105;p19"/>
          <p:cNvSpPr txBox="1"/>
          <p:nvPr/>
        </p:nvSpPr>
        <p:spPr>
          <a:xfrm>
            <a:off x="2490725" y="4530000"/>
            <a:ext cx="23583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434343"/>
                </a:solidFill>
                <a:latin typeface="Avenir"/>
                <a:ea typeface="Avenir"/>
                <a:cs typeface="Avenir"/>
                <a:sym typeface="Avenir"/>
              </a:rPr>
              <a:t>David Armstrong</a:t>
            </a:r>
            <a:endParaRPr b="1" sz="1000">
              <a:solidFill>
                <a:srgbClr val="434343"/>
              </a:solidFill>
              <a:latin typeface="Avenir"/>
              <a:ea typeface="Avenir"/>
              <a:cs typeface="Avenir"/>
              <a:sym typeface="Avenir"/>
            </a:endParaRPr>
          </a:p>
          <a:p>
            <a:pPr indent="0" lvl="0" marL="0" rtl="0" algn="l">
              <a:spcBef>
                <a:spcPts val="0"/>
              </a:spcBef>
              <a:spcAft>
                <a:spcPts val="0"/>
              </a:spcAft>
              <a:buNone/>
            </a:pPr>
            <a:r>
              <a:rPr lang="en" sz="1000">
                <a:solidFill>
                  <a:srgbClr val="434343"/>
                </a:solidFill>
                <a:latin typeface="Avenir"/>
                <a:ea typeface="Avenir"/>
                <a:cs typeface="Avenir"/>
                <a:sym typeface="Avenir"/>
              </a:rPr>
              <a:t>Untitled, 1990</a:t>
            </a:r>
            <a:endParaRPr sz="1000">
              <a:solidFill>
                <a:srgbClr val="434343"/>
              </a:solidFill>
              <a:latin typeface="Avenir"/>
              <a:ea typeface="Avenir"/>
              <a:cs typeface="Avenir"/>
              <a:sym typeface="Avenir"/>
            </a:endParaRPr>
          </a:p>
          <a:p>
            <a:pPr indent="0" lvl="0" marL="0" rtl="0" algn="l">
              <a:spcBef>
                <a:spcPts val="0"/>
              </a:spcBef>
              <a:spcAft>
                <a:spcPts val="0"/>
              </a:spcAft>
              <a:buNone/>
            </a:pPr>
            <a:r>
              <a:rPr lang="en" sz="1000">
                <a:solidFill>
                  <a:srgbClr val="434343"/>
                </a:solidFill>
                <a:latin typeface="Avenir"/>
                <a:ea typeface="Avenir"/>
                <a:cs typeface="Avenir"/>
                <a:sym typeface="Avenir"/>
              </a:rPr>
              <a:t>Glazed Ceramic</a:t>
            </a:r>
            <a:endParaRPr sz="10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
        <p:nvSpPr>
          <p:cNvPr id="106" name="Google Shape;106;p19"/>
          <p:cNvSpPr txBox="1"/>
          <p:nvPr/>
        </p:nvSpPr>
        <p:spPr>
          <a:xfrm>
            <a:off x="2724450" y="3515275"/>
            <a:ext cx="61812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Avenir"/>
                <a:ea typeface="Avenir"/>
                <a:cs typeface="Avenir"/>
                <a:sym typeface="Avenir"/>
              </a:rPr>
              <a:t>This piece was made by David Armstrong. What are some things you notice about this art piece?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rPr lang="en" sz="1300">
                <a:latin typeface="Avenir"/>
                <a:ea typeface="Avenir"/>
                <a:cs typeface="Avenir"/>
                <a:sym typeface="Avenir"/>
              </a:rPr>
              <a:t>Do you think this piece </a:t>
            </a:r>
            <a:r>
              <a:rPr b="1" i="1" lang="en" sz="1300">
                <a:latin typeface="Avenir"/>
                <a:ea typeface="Avenir"/>
                <a:cs typeface="Avenir"/>
                <a:sym typeface="Avenir"/>
              </a:rPr>
              <a:t>functional? </a:t>
            </a:r>
            <a:r>
              <a:rPr i="1" lang="en" sz="1300">
                <a:latin typeface="Avenir"/>
                <a:ea typeface="Avenir"/>
                <a:cs typeface="Avenir"/>
                <a:sym typeface="Avenir"/>
              </a:rPr>
              <a:t>(used for something)</a:t>
            </a:r>
            <a:r>
              <a:rPr lang="en" sz="1300">
                <a:latin typeface="Avenir"/>
                <a:ea typeface="Avenir"/>
                <a:cs typeface="Avenir"/>
                <a:sym typeface="Avenir"/>
              </a:rPr>
              <a:t> Why or why not?</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p:txBody>
      </p:sp>
      <p:sp>
        <p:nvSpPr>
          <p:cNvPr id="107" name="Google Shape;107;p19"/>
          <p:cNvSpPr txBox="1"/>
          <p:nvPr/>
        </p:nvSpPr>
        <p:spPr>
          <a:xfrm>
            <a:off x="6888100" y="0"/>
            <a:ext cx="2256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Avenir"/>
                <a:ea typeface="Avenir"/>
                <a:cs typeface="Avenir"/>
                <a:sym typeface="Avenir"/>
              </a:rPr>
              <a:t>Paul Soldner was an artist who was very interested in process, or the act of making an artwork. </a:t>
            </a:r>
            <a:endParaRPr sz="1300">
              <a:solidFill>
                <a:schemeClr val="dk1"/>
              </a:solidFill>
              <a:latin typeface="Avenir"/>
              <a:ea typeface="Avenir"/>
              <a:cs typeface="Avenir"/>
              <a:sym typeface="Avenir"/>
            </a:endParaRPr>
          </a:p>
          <a:p>
            <a:pPr indent="0" lvl="0" marL="0" rtl="0" algn="l">
              <a:spcBef>
                <a:spcPts val="0"/>
              </a:spcBef>
              <a:spcAft>
                <a:spcPts val="0"/>
              </a:spcAft>
              <a:buNone/>
            </a:pPr>
            <a:r>
              <a:t/>
            </a:r>
            <a:endParaRPr sz="1300">
              <a:solidFill>
                <a:schemeClr val="dk1"/>
              </a:solidFill>
              <a:latin typeface="Avenir"/>
              <a:ea typeface="Avenir"/>
              <a:cs typeface="Avenir"/>
              <a:sym typeface="Avenir"/>
            </a:endParaRPr>
          </a:p>
          <a:p>
            <a:pPr indent="0" lvl="0" marL="0" rtl="0" algn="l">
              <a:spcBef>
                <a:spcPts val="0"/>
              </a:spcBef>
              <a:spcAft>
                <a:spcPts val="0"/>
              </a:spcAft>
              <a:buNone/>
            </a:pPr>
            <a:r>
              <a:rPr lang="en" sz="1300">
                <a:solidFill>
                  <a:schemeClr val="dk1"/>
                </a:solidFill>
                <a:latin typeface="Avenir"/>
                <a:ea typeface="Avenir"/>
                <a:cs typeface="Avenir"/>
                <a:sym typeface="Avenir"/>
              </a:rPr>
              <a:t>Do you think David Armstrong, as Paul Soldner’s student, is more interested in the process, or the finished artwork? Why do you think that?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37450" y="-35475"/>
            <a:ext cx="3804050" cy="5222950"/>
          </a:xfrm>
          <a:prstGeom prst="rect">
            <a:avLst/>
          </a:prstGeom>
          <a:noFill/>
          <a:ln>
            <a:noFill/>
          </a:ln>
        </p:spPr>
      </p:pic>
      <p:sp>
        <p:nvSpPr>
          <p:cNvPr id="113" name="Google Shape;113;p20"/>
          <p:cNvSpPr txBox="1"/>
          <p:nvPr/>
        </p:nvSpPr>
        <p:spPr>
          <a:xfrm>
            <a:off x="3754350" y="4264808"/>
            <a:ext cx="1635300" cy="8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Avenir"/>
                <a:ea typeface="Avenir"/>
                <a:cs typeface="Avenir"/>
                <a:sym typeface="Avenir"/>
              </a:rPr>
              <a:t>Don Reitz</a:t>
            </a:r>
            <a:endParaRPr sz="1000">
              <a:solidFill>
                <a:srgbClr val="434343"/>
              </a:solidFill>
              <a:latin typeface="Avenir"/>
              <a:ea typeface="Avenir"/>
              <a:cs typeface="Avenir"/>
              <a:sym typeface="Avenir"/>
            </a:endParaRPr>
          </a:p>
          <a:p>
            <a:pPr indent="0" lvl="0" marL="0" rtl="0" algn="l">
              <a:spcBef>
                <a:spcPts val="0"/>
              </a:spcBef>
              <a:spcAft>
                <a:spcPts val="0"/>
              </a:spcAft>
              <a:buNone/>
            </a:pPr>
            <a:r>
              <a:rPr b="1" lang="en" sz="1000">
                <a:solidFill>
                  <a:srgbClr val="434343"/>
                </a:solidFill>
                <a:latin typeface="Avenir"/>
                <a:ea typeface="Avenir"/>
                <a:cs typeface="Avenir"/>
                <a:sym typeface="Avenir"/>
              </a:rPr>
              <a:t>Walking the Edges, </a:t>
            </a:r>
            <a:r>
              <a:rPr lang="en" sz="1000">
                <a:solidFill>
                  <a:srgbClr val="434343"/>
                </a:solidFill>
                <a:latin typeface="Avenir"/>
                <a:ea typeface="Avenir"/>
                <a:cs typeface="Avenir"/>
                <a:sym typeface="Avenir"/>
              </a:rPr>
              <a:t>1986-87</a:t>
            </a:r>
            <a:endParaRPr sz="1000">
              <a:solidFill>
                <a:srgbClr val="434343"/>
              </a:solidFill>
              <a:latin typeface="Avenir"/>
              <a:ea typeface="Avenir"/>
              <a:cs typeface="Avenir"/>
              <a:sym typeface="Avenir"/>
            </a:endParaRPr>
          </a:p>
          <a:p>
            <a:pPr indent="0" lvl="0" marL="0" rtl="0" algn="l">
              <a:spcBef>
                <a:spcPts val="0"/>
              </a:spcBef>
              <a:spcAft>
                <a:spcPts val="0"/>
              </a:spcAft>
              <a:buNone/>
            </a:pPr>
            <a:r>
              <a:rPr lang="en" sz="1000">
                <a:solidFill>
                  <a:srgbClr val="434343"/>
                </a:solidFill>
                <a:latin typeface="Avenir"/>
                <a:ea typeface="Avenir"/>
                <a:cs typeface="Avenir"/>
                <a:sym typeface="Avenir"/>
              </a:rPr>
              <a:t>Gas-fired Earthenware with engobes</a:t>
            </a:r>
            <a:endParaRPr sz="10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pic>
        <p:nvPicPr>
          <p:cNvPr id="114" name="Google Shape;114;p20"/>
          <p:cNvPicPr preferRelativeResize="0"/>
          <p:nvPr/>
        </p:nvPicPr>
        <p:blipFill rotWithShape="1">
          <a:blip r:embed="rId4">
            <a:alphaModFix/>
          </a:blip>
          <a:srcRect b="30267" l="48696" r="18963" t="43530"/>
          <a:stretch/>
        </p:blipFill>
        <p:spPr>
          <a:xfrm>
            <a:off x="3766600" y="0"/>
            <a:ext cx="2048024" cy="2278174"/>
          </a:xfrm>
          <a:prstGeom prst="rect">
            <a:avLst/>
          </a:prstGeom>
          <a:noFill/>
          <a:ln>
            <a:noFill/>
          </a:ln>
        </p:spPr>
      </p:pic>
      <p:sp>
        <p:nvSpPr>
          <p:cNvPr id="115" name="Google Shape;115;p20"/>
          <p:cNvSpPr txBox="1"/>
          <p:nvPr/>
        </p:nvSpPr>
        <p:spPr>
          <a:xfrm>
            <a:off x="4378100" y="2579450"/>
            <a:ext cx="4289400" cy="14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Avenir"/>
                <a:ea typeface="Avenir"/>
                <a:cs typeface="Avenir"/>
                <a:sym typeface="Avenir"/>
              </a:rPr>
              <a:t>What do you notice about this art piece?</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rPr lang="en" sz="1300">
                <a:latin typeface="Avenir"/>
                <a:ea typeface="Avenir"/>
                <a:cs typeface="Avenir"/>
                <a:sym typeface="Avenir"/>
              </a:rPr>
              <a:t>What do the characters in the drawing remind you of?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rPr lang="en" sz="1300">
                <a:latin typeface="Avenir"/>
                <a:ea typeface="Avenir"/>
                <a:cs typeface="Avenir"/>
                <a:sym typeface="Avenir"/>
              </a:rPr>
              <a:t>Why do you think the artist chose to make his lines look the way they do?</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p:txBody>
      </p:sp>
      <p:sp>
        <p:nvSpPr>
          <p:cNvPr id="116" name="Google Shape;116;p20"/>
          <p:cNvSpPr txBox="1"/>
          <p:nvPr/>
        </p:nvSpPr>
        <p:spPr>
          <a:xfrm>
            <a:off x="5993075" y="0"/>
            <a:ext cx="2924100" cy="21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Avenir"/>
                <a:ea typeface="Avenir"/>
                <a:cs typeface="Avenir"/>
                <a:sym typeface="Avenir"/>
              </a:rPr>
              <a:t>Don Reitz </a:t>
            </a:r>
            <a:r>
              <a:rPr lang="en" sz="1300">
                <a:solidFill>
                  <a:schemeClr val="dk1"/>
                </a:solidFill>
                <a:latin typeface="Avenir"/>
                <a:ea typeface="Avenir"/>
                <a:cs typeface="Avenir"/>
                <a:sym typeface="Avenir"/>
              </a:rPr>
              <a:t>was an accomplished ceramic artist who worked with salt-glaze pottery during his studies at Alfred University (NY). In 1982, he was in a near fatal accident. While he was recovering, his 5-year old niece, Sara, sent him drawings to help him feel better. Her drawings helped to inspire the “Sara Series”.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1"/>
          <p:cNvPicPr preferRelativeResize="0"/>
          <p:nvPr/>
        </p:nvPicPr>
        <p:blipFill rotWithShape="1">
          <a:blip r:embed="rId3">
            <a:alphaModFix/>
          </a:blip>
          <a:srcRect b="33963" l="20910" r="6736" t="12643"/>
          <a:stretch/>
        </p:blipFill>
        <p:spPr>
          <a:xfrm>
            <a:off x="2816975" y="0"/>
            <a:ext cx="4376301" cy="2583475"/>
          </a:xfrm>
          <a:prstGeom prst="rect">
            <a:avLst/>
          </a:prstGeom>
          <a:noFill/>
          <a:ln>
            <a:noFill/>
          </a:ln>
        </p:spPr>
      </p:pic>
      <p:pic>
        <p:nvPicPr>
          <p:cNvPr id="122" name="Google Shape;122;p21"/>
          <p:cNvPicPr preferRelativeResize="0"/>
          <p:nvPr/>
        </p:nvPicPr>
        <p:blipFill rotWithShape="1">
          <a:blip r:embed="rId4">
            <a:alphaModFix/>
          </a:blip>
          <a:srcRect b="17641" l="33261" r="36662" t="13714"/>
          <a:stretch/>
        </p:blipFill>
        <p:spPr>
          <a:xfrm>
            <a:off x="0" y="0"/>
            <a:ext cx="2816979" cy="5143501"/>
          </a:xfrm>
          <a:prstGeom prst="rect">
            <a:avLst/>
          </a:prstGeom>
          <a:noFill/>
          <a:ln>
            <a:noFill/>
          </a:ln>
        </p:spPr>
      </p:pic>
      <p:sp>
        <p:nvSpPr>
          <p:cNvPr id="123" name="Google Shape;123;p21"/>
          <p:cNvSpPr txBox="1"/>
          <p:nvPr/>
        </p:nvSpPr>
        <p:spPr>
          <a:xfrm>
            <a:off x="2816975" y="4554300"/>
            <a:ext cx="2358300" cy="5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434343"/>
                </a:solidFill>
                <a:latin typeface="Avenir"/>
                <a:ea typeface="Avenir"/>
                <a:cs typeface="Avenir"/>
                <a:sym typeface="Avenir"/>
              </a:rPr>
              <a:t>Jens Morrison</a:t>
            </a:r>
            <a:endParaRPr b="1" sz="1000">
              <a:solidFill>
                <a:srgbClr val="434343"/>
              </a:solidFill>
              <a:latin typeface="Avenir"/>
              <a:ea typeface="Avenir"/>
              <a:cs typeface="Avenir"/>
              <a:sym typeface="Avenir"/>
            </a:endParaRPr>
          </a:p>
          <a:p>
            <a:pPr indent="0" lvl="0" marL="0" rtl="0" algn="l">
              <a:spcBef>
                <a:spcPts val="0"/>
              </a:spcBef>
              <a:spcAft>
                <a:spcPts val="0"/>
              </a:spcAft>
              <a:buNone/>
            </a:pPr>
            <a:r>
              <a:rPr lang="en" sz="1000">
                <a:solidFill>
                  <a:srgbClr val="434343"/>
                </a:solidFill>
                <a:latin typeface="Avenir"/>
                <a:ea typeface="Avenir"/>
                <a:cs typeface="Avenir"/>
                <a:sym typeface="Avenir"/>
              </a:rPr>
              <a:t>Casas Colores,</a:t>
            </a:r>
            <a:r>
              <a:rPr lang="en" sz="1000">
                <a:solidFill>
                  <a:srgbClr val="434343"/>
                </a:solidFill>
                <a:latin typeface="Avenir"/>
                <a:ea typeface="Avenir"/>
                <a:cs typeface="Avenir"/>
                <a:sym typeface="Avenir"/>
              </a:rPr>
              <a:t> 1982</a:t>
            </a:r>
            <a:endParaRPr sz="1000">
              <a:solidFill>
                <a:srgbClr val="434343"/>
              </a:solidFill>
              <a:latin typeface="Avenir"/>
              <a:ea typeface="Avenir"/>
              <a:cs typeface="Avenir"/>
              <a:sym typeface="Avenir"/>
            </a:endParaRPr>
          </a:p>
          <a:p>
            <a:pPr indent="0" lvl="0" marL="0" rtl="0" algn="l">
              <a:spcBef>
                <a:spcPts val="0"/>
              </a:spcBef>
              <a:spcAft>
                <a:spcPts val="0"/>
              </a:spcAft>
              <a:buNone/>
            </a:pPr>
            <a:r>
              <a:rPr lang="en" sz="1000">
                <a:solidFill>
                  <a:srgbClr val="434343"/>
                </a:solidFill>
                <a:latin typeface="Avenir"/>
                <a:ea typeface="Avenir"/>
                <a:cs typeface="Avenir"/>
                <a:sym typeface="Avenir"/>
              </a:rPr>
              <a:t>Earthenware, stains and glazes</a:t>
            </a:r>
            <a:endParaRPr sz="1000">
              <a:solidFill>
                <a:srgbClr val="434343"/>
              </a:solidFill>
              <a:latin typeface="Avenir"/>
              <a:ea typeface="Avenir"/>
              <a:cs typeface="Avenir"/>
              <a:sym typeface="Avenir"/>
            </a:endParaRPr>
          </a:p>
          <a:p>
            <a:pPr indent="0" lvl="0" marL="0" rtl="0" algn="l">
              <a:spcBef>
                <a:spcPts val="0"/>
              </a:spcBef>
              <a:spcAft>
                <a:spcPts val="0"/>
              </a:spcAft>
              <a:buNone/>
            </a:pPr>
            <a:r>
              <a:t/>
            </a:r>
            <a:endParaRPr sz="900">
              <a:latin typeface="Avenir"/>
              <a:ea typeface="Avenir"/>
              <a:cs typeface="Avenir"/>
              <a:sym typeface="Avenir"/>
            </a:endParaRPr>
          </a:p>
        </p:txBody>
      </p:sp>
      <p:sp>
        <p:nvSpPr>
          <p:cNvPr id="124" name="Google Shape;124;p21"/>
          <p:cNvSpPr txBox="1"/>
          <p:nvPr/>
        </p:nvSpPr>
        <p:spPr>
          <a:xfrm>
            <a:off x="7249475" y="0"/>
            <a:ext cx="1894500" cy="21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Avenir"/>
                <a:ea typeface="Avenir"/>
                <a:cs typeface="Avenir"/>
                <a:sym typeface="Avenir"/>
              </a:rPr>
              <a:t>Jens Morrison has a deep fascination of cultural anthropology and the folk culture of Mexico. This work from was inspired by rural mexican farm architecture he found while exploring the mexican countryside and little villages throughout Baja California (Mexico). </a:t>
            </a:r>
            <a:endParaRPr/>
          </a:p>
        </p:txBody>
      </p:sp>
      <p:sp>
        <p:nvSpPr>
          <p:cNvPr id="125" name="Google Shape;125;p21"/>
          <p:cNvSpPr txBox="1"/>
          <p:nvPr/>
        </p:nvSpPr>
        <p:spPr>
          <a:xfrm>
            <a:off x="3783125" y="2787175"/>
            <a:ext cx="4289400" cy="17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Avenir"/>
                <a:ea typeface="Avenir"/>
                <a:cs typeface="Avenir"/>
                <a:sym typeface="Avenir"/>
              </a:rPr>
              <a:t>What do you notice about this art piece?</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rPr lang="en" sz="1300">
                <a:latin typeface="Avenir"/>
                <a:ea typeface="Avenir"/>
                <a:cs typeface="Avenir"/>
                <a:sym typeface="Avenir"/>
              </a:rPr>
              <a:t>Casas Colores translates to Colored Houses. Why do you think Morrison chose </a:t>
            </a:r>
            <a:r>
              <a:rPr i="1" lang="en" sz="1300">
                <a:latin typeface="Avenir"/>
                <a:ea typeface="Avenir"/>
                <a:cs typeface="Avenir"/>
                <a:sym typeface="Avenir"/>
              </a:rPr>
              <a:t>Casas Colores </a:t>
            </a:r>
            <a:r>
              <a:rPr lang="en" sz="1300">
                <a:latin typeface="Avenir"/>
                <a:ea typeface="Avenir"/>
                <a:cs typeface="Avenir"/>
                <a:sym typeface="Avenir"/>
              </a:rPr>
              <a:t> as the title of this artwork?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rPr lang="en" sz="1300">
                <a:latin typeface="Avenir"/>
                <a:ea typeface="Avenir"/>
                <a:cs typeface="Avenir"/>
                <a:sym typeface="Avenir"/>
              </a:rPr>
              <a:t>Why do you think Morrison chose to use color the way he did in this artwork?</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300">
              <a:latin typeface="Avenir"/>
              <a:ea typeface="Avenir"/>
              <a:cs typeface="Avenir"/>
              <a:sym typeface="Avenir"/>
            </a:endParaRPr>
          </a:p>
          <a:p>
            <a:pPr indent="0" lvl="0" marL="0" rtl="0" algn="l">
              <a:spcBef>
                <a:spcPts val="0"/>
              </a:spcBef>
              <a:spcAft>
                <a:spcPts val="0"/>
              </a:spcAft>
              <a:buNone/>
            </a:pPr>
            <a:r>
              <a:t/>
            </a:r>
            <a:endParaRPr sz="1500">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