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Robo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bold.fntdata"/><Relationship Id="rId12" Type="http://schemas.openxmlformats.org/officeDocument/2006/relationships/slide" Target="slides/slide7.xml"/><Relationship Id="rId34" Type="http://schemas.openxmlformats.org/officeDocument/2006/relationships/font" Target="fonts/Roboto-regular.fntdata"/><Relationship Id="rId15" Type="http://schemas.openxmlformats.org/officeDocument/2006/relationships/slide" Target="slides/slide10.xml"/><Relationship Id="rId37" Type="http://schemas.openxmlformats.org/officeDocument/2006/relationships/font" Target="fonts/Roboto-boldItalic.fntdata"/><Relationship Id="rId14" Type="http://schemas.openxmlformats.org/officeDocument/2006/relationships/slide" Target="slides/slide9.xml"/><Relationship Id="rId36" Type="http://schemas.openxmlformats.org/officeDocument/2006/relationships/font" Target="fonts/Robot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9197e2d36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9197e2d36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9197e2d36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9197e2d36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9197e2d36f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9197e2d36f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930a13fd0f_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930a13fd0f_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9197e3038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9197e3038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9197e3038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9197e3038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9197e3038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9197e30384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914be6744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914be6744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930a13fd0f_15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930a13fd0f_15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914be6744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914be6744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9197e2d36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9197e2d36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914be6744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914be6744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930a13fd0f_15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930a13fd0f_15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914be6744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914be6744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914be6744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914be6744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930a13fd0f_15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930a13fd0f_15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914be67448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914be67448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914be6744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914be6744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930a13fd0f_15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930a13fd0f_15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914be67448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914be67448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930a13fd0f_1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930a13fd0f_1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930a13fd0f_12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930a13fd0f_12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930a13fd0f_1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930a13fd0f_1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930a13fd0f_12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930a13fd0f_1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930a13fd0f_1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930a13fd0f_1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930a13fd0f_12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930a13fd0f_12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9197e2d36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9197e2d36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9.xml"/><Relationship Id="rId6" Type="http://schemas.openxmlformats.org/officeDocument/2006/relationships/slide" Target="/ppt/slides/slide9.xml"/><Relationship Id="rId7" Type="http://schemas.openxmlformats.org/officeDocument/2006/relationships/slide" Target="/ppt/slides/slide9.xml"/><Relationship Id="rId8" Type="http://schemas.openxmlformats.org/officeDocument/2006/relationships/slide" Target="/ppt/slid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1" Type="http://schemas.openxmlformats.org/officeDocument/2006/relationships/slide" Target="/ppt/slides/slide6.xml"/><Relationship Id="rId10" Type="http://schemas.openxmlformats.org/officeDocument/2006/relationships/slide" Target="/ppt/slides/slide5.xml"/><Relationship Id="rId13" Type="http://schemas.openxmlformats.org/officeDocument/2006/relationships/slide" Target="/ppt/slides/slide7.xml"/><Relationship Id="rId12" Type="http://schemas.openxmlformats.org/officeDocument/2006/relationships/slide" Target="/ppt/slides/slide7.xml"/><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hyperlink" Target="https://drive.google.com/file/d/1a3F9byDyIulSbNJpaw0kslyVhUe6RQnx/view?usp=sharing" TargetMode="External"/><Relationship Id="rId9" Type="http://schemas.openxmlformats.org/officeDocument/2006/relationships/slide" Target="/ppt/slides/slide4.xml"/><Relationship Id="rId15" Type="http://schemas.openxmlformats.org/officeDocument/2006/relationships/slide" Target="/ppt/slides/slide7.xml"/><Relationship Id="rId14" Type="http://schemas.openxmlformats.org/officeDocument/2006/relationships/slide" Target="/ppt/slides/slide7.xml"/><Relationship Id="rId17" Type="http://schemas.openxmlformats.org/officeDocument/2006/relationships/hyperlink" Target="https://drive.google.com/file/d/1a3F9byDyIulSbNJpaw0kslyVhUe6RQnx/view?usp=sharing" TargetMode="External"/><Relationship Id="rId16" Type="http://schemas.openxmlformats.org/officeDocument/2006/relationships/slide" Target="/ppt/slides/slide7.xml"/><Relationship Id="rId5" Type="http://schemas.openxmlformats.org/officeDocument/2006/relationships/hyperlink" Target="https://drive.google.com/file/d/1a3F9byDyIulSbNJpaw0kslyVhUe6RQnx/view?usp=sharing" TargetMode="External"/><Relationship Id="rId6" Type="http://schemas.openxmlformats.org/officeDocument/2006/relationships/hyperlink" Target="https://drive.google.com/file/d/1a3F9byDyIulSbNJpaw0kslyVhUe6RQnx/view?usp=sharing" TargetMode="External"/><Relationship Id="rId7" Type="http://schemas.openxmlformats.org/officeDocument/2006/relationships/hyperlink" Target="https://drive.google.com/file/d/1a3F9byDyIulSbNJpaw0kslyVhUe6RQnx/view?usp=sharing" TargetMode="External"/><Relationship Id="rId8" Type="http://schemas.openxmlformats.org/officeDocument/2006/relationships/hyperlink" Target="https://drive.google.com/file/d/1a3F9byDyIulSbNJpaw0kslyVhUe6RQnx/view?usp=sharin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hyperlink" Target="https://drive.google.com/file/d/1a3F9byDyIulSbNJpaw0kslyVhUe6RQnx/view?usp=sharing" TargetMode="External"/><Relationship Id="rId6" Type="http://schemas.openxmlformats.org/officeDocument/2006/relationships/slide" Target="/ppt/slides/slide2.xml"/><Relationship Id="rId7" Type="http://schemas.openxmlformats.org/officeDocument/2006/relationships/slide" Target="/ppt/slid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jpg"/></Relationships>
</file>

<file path=ppt/slides/_rels/slide15.xml.rels><?xml version="1.0" encoding="UTF-8" standalone="yes"?><Relationships xmlns="http://schemas.openxmlformats.org/package/2006/relationships"><Relationship Id="rId11" Type="http://schemas.openxmlformats.org/officeDocument/2006/relationships/hyperlink" Target="https://www.bbc.com/news/world-asia-china-29473974" TargetMode="External"/><Relationship Id="rId10" Type="http://schemas.openxmlformats.org/officeDocument/2006/relationships/slide" Target="/ppt/slides/slide7.xml"/><Relationship Id="rId13" Type="http://schemas.openxmlformats.org/officeDocument/2006/relationships/hyperlink" Target="https://www.bbc.com/news/world-asia-china-29473974" TargetMode="External"/><Relationship Id="rId12" Type="http://schemas.openxmlformats.org/officeDocument/2006/relationships/hyperlink" Target="https://www.bbc.com/news/world-asia-china-29473974" TargetMode="External"/><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jpg"/><Relationship Id="rId4" Type="http://schemas.openxmlformats.org/officeDocument/2006/relationships/slide" Target="/ppt/slides/slide4.xml"/><Relationship Id="rId9" Type="http://schemas.openxmlformats.org/officeDocument/2006/relationships/slide" Target="/ppt/slides/slide7.xml"/><Relationship Id="rId5" Type="http://schemas.openxmlformats.org/officeDocument/2006/relationships/slide" Target="/ppt/slides/slide5.xml"/><Relationship Id="rId6" Type="http://schemas.openxmlformats.org/officeDocument/2006/relationships/slide" Target="/ppt/slides/slide6.xml"/><Relationship Id="rId7" Type="http://schemas.openxmlformats.org/officeDocument/2006/relationships/slide" Target="/ppt/slides/slide7.xml"/><Relationship Id="rId8" Type="http://schemas.openxmlformats.org/officeDocument/2006/relationships/slide" Target="/ppt/slid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1" Type="http://schemas.openxmlformats.org/officeDocument/2006/relationships/hyperlink" Target="https://www.bethlo.com/swimmers#/breath/" TargetMode="External"/><Relationship Id="rId10" Type="http://schemas.openxmlformats.org/officeDocument/2006/relationships/image" Target="../media/image13.jpg"/><Relationship Id="rId13" Type="http://schemas.openxmlformats.org/officeDocument/2006/relationships/hyperlink" Target="https://www.bethlo.com/swimmers#/breath/" TargetMode="External"/><Relationship Id="rId12" Type="http://schemas.openxmlformats.org/officeDocument/2006/relationships/hyperlink" Target="https://www.bethlo.com/swimmers#/breath/" TargetMode="External"/><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slide" Target="/ppt/slides/slide4.xml"/><Relationship Id="rId4" Type="http://schemas.openxmlformats.org/officeDocument/2006/relationships/slide" Target="/ppt/slides/slide5.xml"/><Relationship Id="rId9" Type="http://schemas.openxmlformats.org/officeDocument/2006/relationships/slide" Target="/ppt/slides/slide7.xml"/><Relationship Id="rId15" Type="http://schemas.openxmlformats.org/officeDocument/2006/relationships/hyperlink" Target="https://www.bethlo.com/swimmers#/breath/" TargetMode="External"/><Relationship Id="rId14" Type="http://schemas.openxmlformats.org/officeDocument/2006/relationships/hyperlink" Target="https://www.bethlo.com/swimmers#/breath/" TargetMode="External"/><Relationship Id="rId5" Type="http://schemas.openxmlformats.org/officeDocument/2006/relationships/slide" Target="/ppt/slides/slide6.xml"/><Relationship Id="rId6" Type="http://schemas.openxmlformats.org/officeDocument/2006/relationships/slide" Target="/ppt/slides/slide7.xml"/><Relationship Id="rId7" Type="http://schemas.openxmlformats.org/officeDocument/2006/relationships/slide" Target="/ppt/slides/slide7.xml"/><Relationship Id="rId8" Type="http://schemas.openxmlformats.org/officeDocument/2006/relationships/slide" Target="/ppt/slid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jpg"/><Relationship Id="rId4" Type="http://schemas.openxmlformats.org/officeDocument/2006/relationships/image" Target="../media/image14.jpg"/><Relationship Id="rId5" Type="http://schemas.openxmlformats.org/officeDocument/2006/relationships/slide" Target="/ppt/slides/slide2.xml"/><Relationship Id="rId6" Type="http://schemas.openxmlformats.org/officeDocument/2006/relationships/slide" Target="/ppt/slid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1" Type="http://schemas.openxmlformats.org/officeDocument/2006/relationships/slide" Target="/ppt/slides/slide19.xml"/><Relationship Id="rId10" Type="http://schemas.openxmlformats.org/officeDocument/2006/relationships/slide" Target="/ppt/slides/slide19.xml"/><Relationship Id="rId13" Type="http://schemas.openxmlformats.org/officeDocument/2006/relationships/slide" Target="/ppt/slides/slide25.xml"/><Relationship Id="rId12" Type="http://schemas.openxmlformats.org/officeDocument/2006/relationships/slide" Target="/ppt/slides/slide22.xm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slide" Target="/ppt/slides/slide9.xml"/><Relationship Id="rId4" Type="http://schemas.openxmlformats.org/officeDocument/2006/relationships/slide" Target="/ppt/slides/slide3.xml"/><Relationship Id="rId9" Type="http://schemas.openxmlformats.org/officeDocument/2006/relationships/slide" Target="/ppt/slides/slide16.xml"/><Relationship Id="rId15" Type="http://schemas.openxmlformats.org/officeDocument/2006/relationships/hyperlink" Target="http://www.amoca.org/members/exhibitions/mib-contemporary-chinese-american-ceramics/" TargetMode="External"/><Relationship Id="rId14" Type="http://schemas.openxmlformats.org/officeDocument/2006/relationships/slide" Target="/ppt/slides/slide28.xml"/><Relationship Id="rId17" Type="http://schemas.openxmlformats.org/officeDocument/2006/relationships/hyperlink" Target="https://drive.google.com/file/d/1NGnjQ2hdbcH4AUDSlC1FLrC-XEApSRbY/view?usp=sharing" TargetMode="External"/><Relationship Id="rId16" Type="http://schemas.openxmlformats.org/officeDocument/2006/relationships/hyperlink" Target="https://drive.google.com/file/d/1NGnjQ2hdbcH4AUDSlC1FLrC-XEApSRbY/view?usp=sharing" TargetMode="External"/><Relationship Id="rId5" Type="http://schemas.openxmlformats.org/officeDocument/2006/relationships/hyperlink" Target="https://docs.google.com/document/d/1cFQHBUVku4tCyuSAfwYxC-OWAS4ZLQnEglYyWNG-Q68/edit?usp=sharing" TargetMode="External"/><Relationship Id="rId6" Type="http://schemas.openxmlformats.org/officeDocument/2006/relationships/slide" Target="/ppt/slides/slide10.xml"/><Relationship Id="rId7" Type="http://schemas.openxmlformats.org/officeDocument/2006/relationships/slide" Target="/ppt/slides/slide11.xml"/><Relationship Id="rId8" Type="http://schemas.openxmlformats.org/officeDocument/2006/relationships/slide" Target="/ppt/slides/slide14.xml"/></Relationships>
</file>

<file path=ppt/slides/_rels/slide20.xml.rels><?xml version="1.0" encoding="UTF-8" standalone="yes"?><Relationships xmlns="http://schemas.openxmlformats.org/package/2006/relationships"><Relationship Id="rId11" Type="http://schemas.openxmlformats.org/officeDocument/2006/relationships/hyperlink" Target="http://www.csstoday.com/Item/6542.aspx" TargetMode="External"/><Relationship Id="rId10" Type="http://schemas.openxmlformats.org/officeDocument/2006/relationships/slide" Target="/ppt/slides/slide7.xml"/><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jpg"/><Relationship Id="rId4" Type="http://schemas.openxmlformats.org/officeDocument/2006/relationships/slide" Target="/ppt/slides/slide4.xml"/><Relationship Id="rId9" Type="http://schemas.openxmlformats.org/officeDocument/2006/relationships/slide" Target="/ppt/slides/slide7.xml"/><Relationship Id="rId5" Type="http://schemas.openxmlformats.org/officeDocument/2006/relationships/slide" Target="/ppt/slides/slide5.xml"/><Relationship Id="rId6" Type="http://schemas.openxmlformats.org/officeDocument/2006/relationships/slide" Target="/ppt/slides/slide6.xml"/><Relationship Id="rId7" Type="http://schemas.openxmlformats.org/officeDocument/2006/relationships/slide" Target="/ppt/slides/slide7.xml"/><Relationship Id="rId8" Type="http://schemas.openxmlformats.org/officeDocument/2006/relationships/slide" Target="/ppt/slid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jpg"/><Relationship Id="rId4" Type="http://schemas.openxmlformats.org/officeDocument/2006/relationships/image" Target="../media/image9.jpg"/><Relationship Id="rId5" Type="http://schemas.openxmlformats.org/officeDocument/2006/relationships/slide" Target="/ppt/slides/slide2.xml"/><Relationship Id="rId6" Type="http://schemas.openxmlformats.org/officeDocument/2006/relationships/slide" Target="/ppt/slid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0" Type="http://schemas.openxmlformats.org/officeDocument/2006/relationships/image" Target="../media/image6.jpg"/><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slide" Target="/ppt/slides/slide4.xml"/><Relationship Id="rId4" Type="http://schemas.openxmlformats.org/officeDocument/2006/relationships/slide" Target="/ppt/slides/slide5.xml"/><Relationship Id="rId9" Type="http://schemas.openxmlformats.org/officeDocument/2006/relationships/slide" Target="/ppt/slides/slide7.xml"/><Relationship Id="rId5" Type="http://schemas.openxmlformats.org/officeDocument/2006/relationships/slide" Target="/ppt/slides/slide6.xml"/><Relationship Id="rId6" Type="http://schemas.openxmlformats.org/officeDocument/2006/relationships/slide" Target="/ppt/slides/slide7.xml"/><Relationship Id="rId7" Type="http://schemas.openxmlformats.org/officeDocument/2006/relationships/slide" Target="/ppt/slides/slide7.xml"/><Relationship Id="rId8" Type="http://schemas.openxmlformats.org/officeDocument/2006/relationships/slide" Target="/ppt/slid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5.jpg"/><Relationship Id="rId4" Type="http://schemas.openxmlformats.org/officeDocument/2006/relationships/image" Target="../media/image11.jpg"/><Relationship Id="rId5" Type="http://schemas.openxmlformats.org/officeDocument/2006/relationships/image" Target="../media/image20.jpg"/><Relationship Id="rId6" Type="http://schemas.openxmlformats.org/officeDocument/2006/relationships/slide" Target="/ppt/slides/slide2.xml"/><Relationship Id="rId7" Type="http://schemas.openxmlformats.org/officeDocument/2006/relationships/slide" Target="/ppt/slid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1" Type="http://schemas.openxmlformats.org/officeDocument/2006/relationships/hyperlink" Target="https://cclarkgallery.com/uploads/works/Zhang_Press_Pit5Essay-BrittaErickson2008.pdf" TargetMode="External"/><Relationship Id="rId10" Type="http://schemas.openxmlformats.org/officeDocument/2006/relationships/slide" Target="/ppt/slides/slide7.xml"/><Relationship Id="rId13" Type="http://schemas.openxmlformats.org/officeDocument/2006/relationships/hyperlink" Target="https://cclarkgallery.com/uploads/works/Zhang_Press_Pit5Essay-BrittaErickson2008.pdf" TargetMode="External"/><Relationship Id="rId12" Type="http://schemas.openxmlformats.org/officeDocument/2006/relationships/hyperlink" Target="https://cclarkgallery.com/uploads/works/Zhang_Press_Pit5Essay-BrittaErickson2008.pdf" TargetMode="External"/><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9.jpg"/><Relationship Id="rId4" Type="http://schemas.openxmlformats.org/officeDocument/2006/relationships/slide" Target="/ppt/slides/slide4.xml"/><Relationship Id="rId9" Type="http://schemas.openxmlformats.org/officeDocument/2006/relationships/slide" Target="/ppt/slides/slide7.xml"/><Relationship Id="rId5" Type="http://schemas.openxmlformats.org/officeDocument/2006/relationships/slide" Target="/ppt/slides/slide5.xml"/><Relationship Id="rId6" Type="http://schemas.openxmlformats.org/officeDocument/2006/relationships/slide" Target="/ppt/slides/slide6.xml"/><Relationship Id="rId7" Type="http://schemas.openxmlformats.org/officeDocument/2006/relationships/slide" Target="/ppt/slides/slide7.xml"/><Relationship Id="rId8" Type="http://schemas.openxmlformats.org/officeDocument/2006/relationships/slide" Target="/ppt/slid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3.jpg"/><Relationship Id="rId4" Type="http://schemas.openxmlformats.org/officeDocument/2006/relationships/image" Target="../media/image21.jpg"/><Relationship Id="rId5" Type="http://schemas.openxmlformats.org/officeDocument/2006/relationships/slide" Target="/ppt/slides/slide2.xml"/><Relationship Id="rId6" Type="http://schemas.openxmlformats.org/officeDocument/2006/relationships/slide" Target="/ppt/slid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slide" Target="/ppt/slides/slide2.xml"/><Relationship Id="rId4" Type="http://schemas.openxmlformats.org/officeDocument/2006/relationships/slide" Target="/ppt/slid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slide" Target="/ppt/slides/slide2.xml"/><Relationship Id="rId4" Type="http://schemas.openxmlformats.org/officeDocument/2006/relationships/slide" Target="/ppt/slides/slide4.xml"/><Relationship Id="rId9" Type="http://schemas.openxmlformats.org/officeDocument/2006/relationships/slide" Target="/ppt/slides/slide8.xml"/><Relationship Id="rId5" Type="http://schemas.openxmlformats.org/officeDocument/2006/relationships/slide" Target="/ppt/slides/slide5.xml"/><Relationship Id="rId6" Type="http://schemas.openxmlformats.org/officeDocument/2006/relationships/slide" Target="/ppt/slides/slide6.xml"/><Relationship Id="rId7" Type="http://schemas.openxmlformats.org/officeDocument/2006/relationships/slide" Target="/ppt/slides/slide7.xml"/><Relationship Id="rId8" Type="http://schemas.openxmlformats.org/officeDocument/2006/relationships/slide" Target="/ppt/slid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docs.google.com/document/d/1cFQHBUVku4tCyuSAfwYxC-OWAS4ZLQnEglYyWNG-Q68/edit?usp=sharing" TargetMode="External"/><Relationship Id="rId4" Type="http://schemas.openxmlformats.org/officeDocument/2006/relationships/slide" Target="/ppt/slides/slide2.xml"/><Relationship Id="rId5" Type="http://schemas.openxmlformats.org/officeDocument/2006/relationships/slide" Target="/ppt/slid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slide" Target="/ppt/slides/slide2.xml"/><Relationship Id="rId4" Type="http://schemas.openxmlformats.org/officeDocument/2006/relationships/slide" Target="/ppt/slid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slide" Target="/ppt/slides/slide2.xml"/><Relationship Id="rId4" Type="http://schemas.openxmlformats.org/officeDocument/2006/relationships/slide" Target="/ppt/slid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slide" Target="/ppt/slides/slide2.xml"/><Relationship Id="rId4" Type="http://schemas.openxmlformats.org/officeDocument/2006/relationships/slide" Target="/ppt/slid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slide" Target="/ppt/slides/slide2.xml"/><Relationship Id="rId4" Type="http://schemas.openxmlformats.org/officeDocument/2006/relationships/slide" Target="/ppt/slid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slide" Target="/ppt/slides/slide2.xml"/><Relationship Id="rId4" Type="http://schemas.openxmlformats.org/officeDocument/2006/relationships/slide" Target="/ppt/slid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53" name="Shape 53"/>
        <p:cNvGrpSpPr/>
        <p:nvPr/>
      </p:nvGrpSpPr>
      <p:grpSpPr>
        <a:xfrm>
          <a:off x="0" y="0"/>
          <a:ext cx="0" cy="0"/>
          <a:chOff x="0" y="0"/>
          <a:chExt cx="0" cy="0"/>
        </a:xfrm>
      </p:grpSpPr>
      <p:sp>
        <p:nvSpPr>
          <p:cNvPr id="54" name="Google Shape;54;p13"/>
          <p:cNvSpPr txBox="1"/>
          <p:nvPr>
            <p:ph idx="1" type="subTitle"/>
          </p:nvPr>
        </p:nvSpPr>
        <p:spPr>
          <a:xfrm>
            <a:off x="192625" y="38251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rgbClr val="FFFFFF"/>
                </a:solidFill>
                <a:latin typeface="Avenir"/>
                <a:ea typeface="Avenir"/>
                <a:cs typeface="Avenir"/>
                <a:sym typeface="Avenir"/>
              </a:rPr>
              <a:t>Visual Thinking Strategies Virtual Tour</a:t>
            </a:r>
            <a:endParaRPr sz="2700">
              <a:solidFill>
                <a:srgbClr val="FFFFFF"/>
              </a:solidFill>
              <a:latin typeface="Avenir"/>
              <a:ea typeface="Avenir"/>
              <a:cs typeface="Avenir"/>
              <a:sym typeface="Avenir"/>
            </a:endParaRPr>
          </a:p>
        </p:txBody>
      </p:sp>
      <p:pic>
        <p:nvPicPr>
          <p:cNvPr id="55" name="Google Shape;55;p13"/>
          <p:cNvPicPr preferRelativeResize="0"/>
          <p:nvPr/>
        </p:nvPicPr>
        <p:blipFill rotWithShape="1">
          <a:blip r:embed="rId3">
            <a:alphaModFix/>
          </a:blip>
          <a:srcRect b="28293" l="0" r="0" t="26718"/>
          <a:stretch/>
        </p:blipFill>
        <p:spPr>
          <a:xfrm>
            <a:off x="859412" y="404075"/>
            <a:ext cx="7425175" cy="334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2"/>
          <p:cNvSpPr/>
          <p:nvPr/>
        </p:nvSpPr>
        <p:spPr>
          <a:xfrm>
            <a:off x="5670950" y="50"/>
            <a:ext cx="3473100" cy="51435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2"/>
          <p:cNvSpPr txBox="1"/>
          <p:nvPr/>
        </p:nvSpPr>
        <p:spPr>
          <a:xfrm>
            <a:off x="72175" y="582850"/>
            <a:ext cx="4682100" cy="34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34343"/>
                </a:solidFill>
                <a:highlight>
                  <a:srgbClr val="FFFFFF"/>
                </a:highlight>
                <a:latin typeface="Avenir"/>
                <a:ea typeface="Avenir"/>
                <a:cs typeface="Avenir"/>
                <a:sym typeface="Avenir"/>
              </a:rPr>
              <a:t>Themes are the fundamental and often universal ideas explored in a work. Themes are usually implied rather than explicitly stated. </a:t>
            </a:r>
            <a:endParaRPr sz="1800">
              <a:solidFill>
                <a:srgbClr val="434343"/>
              </a:solidFill>
              <a:highlight>
                <a:srgbClr val="FFFFFF"/>
              </a:highlight>
              <a:latin typeface="Avenir"/>
              <a:ea typeface="Avenir"/>
              <a:cs typeface="Avenir"/>
              <a:sym typeface="Avenir"/>
            </a:endParaRPr>
          </a:p>
          <a:p>
            <a:pPr indent="0" lvl="0" marL="0" rtl="0" algn="l">
              <a:spcBef>
                <a:spcPts val="0"/>
              </a:spcBef>
              <a:spcAft>
                <a:spcPts val="0"/>
              </a:spcAft>
              <a:buNone/>
            </a:pPr>
            <a:r>
              <a:t/>
            </a:r>
            <a:endParaRPr sz="1800">
              <a:solidFill>
                <a:srgbClr val="434343"/>
              </a:solidFill>
              <a:highlight>
                <a:srgbClr val="FFFFFF"/>
              </a:highlight>
              <a:latin typeface="Avenir"/>
              <a:ea typeface="Avenir"/>
              <a:cs typeface="Avenir"/>
              <a:sym typeface="Avenir"/>
            </a:endParaRPr>
          </a:p>
          <a:p>
            <a:pPr indent="0" lvl="0" marL="0" rtl="0" algn="l">
              <a:spcBef>
                <a:spcPts val="0"/>
              </a:spcBef>
              <a:spcAft>
                <a:spcPts val="0"/>
              </a:spcAft>
              <a:buNone/>
            </a:pPr>
            <a:r>
              <a:rPr lang="en" sz="1800">
                <a:solidFill>
                  <a:srgbClr val="434343"/>
                </a:solidFill>
                <a:highlight>
                  <a:srgbClr val="FFFFFF"/>
                </a:highlight>
                <a:latin typeface="Avenir"/>
                <a:ea typeface="Avenir"/>
                <a:cs typeface="Avenir"/>
                <a:sym typeface="Avenir"/>
              </a:rPr>
              <a:t>During her introduction to Making In Between, Beth Ann Gerstein, the exhibition curator, discusses themes that will be seen throughout the works in this exhibition. What themes should you be looking for as you continue your virtual tour of Making In Between?</a:t>
            </a:r>
            <a:endParaRPr sz="1800">
              <a:solidFill>
                <a:srgbClr val="434343"/>
              </a:solidFill>
              <a:highlight>
                <a:srgbClr val="FFFFFF"/>
              </a:highlight>
              <a:latin typeface="Avenir"/>
              <a:ea typeface="Avenir"/>
              <a:cs typeface="Avenir"/>
              <a:sym typeface="Avenir"/>
            </a:endParaRPr>
          </a:p>
        </p:txBody>
      </p:sp>
      <p:sp>
        <p:nvSpPr>
          <p:cNvPr id="201" name="Google Shape;201;p22"/>
          <p:cNvSpPr txBox="1"/>
          <p:nvPr/>
        </p:nvSpPr>
        <p:spPr>
          <a:xfrm>
            <a:off x="72175" y="186775"/>
            <a:ext cx="3731100" cy="5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34343"/>
                </a:solidFill>
                <a:highlight>
                  <a:srgbClr val="FFFFFF"/>
                </a:highlight>
                <a:latin typeface="Avenir"/>
                <a:ea typeface="Avenir"/>
                <a:cs typeface="Avenir"/>
                <a:sym typeface="Avenir"/>
              </a:rPr>
              <a:t>What is a Theme in Art?</a:t>
            </a:r>
            <a:endParaRPr sz="2600">
              <a:solidFill>
                <a:srgbClr val="434343"/>
              </a:solidFill>
              <a:latin typeface="Avenir"/>
              <a:ea typeface="Avenir"/>
              <a:cs typeface="Avenir"/>
              <a:sym typeface="Avenir"/>
            </a:endParaRPr>
          </a:p>
        </p:txBody>
      </p:sp>
      <p:grpSp>
        <p:nvGrpSpPr>
          <p:cNvPr id="202" name="Google Shape;202;p22"/>
          <p:cNvGrpSpPr/>
          <p:nvPr/>
        </p:nvGrpSpPr>
        <p:grpSpPr>
          <a:xfrm>
            <a:off x="7403475" y="4576763"/>
            <a:ext cx="1595875" cy="434100"/>
            <a:chOff x="501975" y="3566838"/>
            <a:chExt cx="1595875" cy="434100"/>
          </a:xfrm>
        </p:grpSpPr>
        <p:sp>
          <p:nvSpPr>
            <p:cNvPr id="203" name="Google Shape;203;p22">
              <a:hlinkClick action="ppaction://hlinksldjump" r:id="rId3"/>
            </p:cNvPr>
            <p:cNvSpPr/>
            <p:nvPr/>
          </p:nvSpPr>
          <p:spPr>
            <a:xfrm rot="5400000">
              <a:off x="1666300" y="3569388"/>
              <a:ext cx="434100" cy="4290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2"/>
            <p:cNvSpPr txBox="1"/>
            <p:nvPr/>
          </p:nvSpPr>
          <p:spPr>
            <a:xfrm>
              <a:off x="501975" y="3608975"/>
              <a:ext cx="14655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uFill>
                    <a:noFill/>
                  </a:uFill>
                  <a:latin typeface="Avenir"/>
                  <a:ea typeface="Avenir"/>
                  <a:cs typeface="Avenir"/>
                  <a:sym typeface="Avenir"/>
                  <a:hlinkClick action="ppaction://hlinksldjump" r:id="rId4">
                    <a:extLst>
                      <a:ext uri="{A12FA001-AC4F-418D-AE19-62706E023703}">
                        <ahyp:hlinkClr val="tx"/>
                      </a:ext>
                    </a:extLst>
                  </a:hlinkClick>
                </a:rPr>
                <a:t>Navigation Page</a:t>
              </a:r>
              <a:endParaRPr sz="1200">
                <a:solidFill>
                  <a:srgbClr val="FFFFFF"/>
                </a:solidFill>
                <a:latin typeface="Avenir"/>
                <a:ea typeface="Avenir"/>
                <a:cs typeface="Avenir"/>
                <a:sym typeface="Avenir"/>
              </a:endParaRPr>
            </a:p>
          </p:txBody>
        </p:sp>
      </p:grpSp>
      <p:sp>
        <p:nvSpPr>
          <p:cNvPr id="205" name="Google Shape;205;p22"/>
          <p:cNvSpPr txBox="1"/>
          <p:nvPr/>
        </p:nvSpPr>
        <p:spPr>
          <a:xfrm>
            <a:off x="6395950" y="3673025"/>
            <a:ext cx="2603400" cy="559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sz="1200" u="sng">
                <a:solidFill>
                  <a:srgbClr val="FFFFFF"/>
                </a:solidFill>
                <a:latin typeface="Avenir"/>
                <a:ea typeface="Avenir"/>
                <a:cs typeface="Avenir"/>
                <a:sym typeface="Avenir"/>
                <a:hlinkClick action="ppaction://hlinksldjump" r:id="rId5">
                  <a:extLst>
                    <a:ext uri="{A12FA001-AC4F-418D-AE19-62706E023703}">
                      <ahyp:hlinkClr val="tx"/>
                    </a:ext>
                  </a:extLst>
                </a:hlinkClick>
              </a:rPr>
              <a:t>Click here to Navigate back to the </a:t>
            </a:r>
            <a:r>
              <a:rPr i="1" lang="en" sz="1200" u="sng">
                <a:solidFill>
                  <a:srgbClr val="FFFFFF"/>
                </a:solidFill>
                <a:latin typeface="Avenir"/>
                <a:ea typeface="Avenir"/>
                <a:cs typeface="Avenir"/>
                <a:sym typeface="Avenir"/>
                <a:hlinkClick action="ppaction://hlinksldjump" r:id="rId6">
                  <a:extLst>
                    <a:ext uri="{A12FA001-AC4F-418D-AE19-62706E023703}">
                      <ahyp:hlinkClr val="tx"/>
                    </a:ext>
                  </a:extLst>
                </a:hlinkClick>
              </a:rPr>
              <a:t>Making In Between</a:t>
            </a:r>
            <a:r>
              <a:rPr lang="en" sz="1200" u="sng">
                <a:solidFill>
                  <a:srgbClr val="FFFFFF"/>
                </a:solidFill>
                <a:latin typeface="Avenir"/>
                <a:ea typeface="Avenir"/>
                <a:cs typeface="Avenir"/>
                <a:sym typeface="Avenir"/>
                <a:hlinkClick action="ppaction://hlinksldjump" r:id="rId7">
                  <a:extLst>
                    <a:ext uri="{A12FA001-AC4F-418D-AE19-62706E023703}">
                      <ahyp:hlinkClr val="tx"/>
                    </a:ext>
                  </a:extLst>
                </a:hlinkClick>
              </a:rPr>
              <a:t> introduction.</a:t>
            </a:r>
            <a:r>
              <a:rPr lang="en" sz="1800" u="sng">
                <a:solidFill>
                  <a:srgbClr val="FFFFFF"/>
                </a:solidFill>
                <a:latin typeface="Avenir"/>
                <a:ea typeface="Avenir"/>
                <a:cs typeface="Avenir"/>
                <a:sym typeface="Avenir"/>
                <a:hlinkClick action="ppaction://hlinksldjump" r:id="rId8">
                  <a:extLst>
                    <a:ext uri="{A12FA001-AC4F-418D-AE19-62706E023703}">
                      <ahyp:hlinkClr val="tx"/>
                    </a:ext>
                  </a:extLst>
                </a:hlinkClick>
              </a:rPr>
              <a:t> </a:t>
            </a:r>
            <a:endParaRPr>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3"/>
          <p:cNvSpPr txBox="1"/>
          <p:nvPr/>
        </p:nvSpPr>
        <p:spPr>
          <a:xfrm>
            <a:off x="132450" y="55575"/>
            <a:ext cx="3488100" cy="4506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100">
                <a:solidFill>
                  <a:schemeClr val="dk1"/>
                </a:solidFill>
              </a:rPr>
              <a:t>Jennifer Ling Datchuk</a:t>
            </a:r>
            <a:r>
              <a:rPr lang="en" sz="1100">
                <a:solidFill>
                  <a:schemeClr val="dk1"/>
                </a:solidFill>
                <a:latin typeface="Avenir"/>
                <a:ea typeface="Avenir"/>
                <a:cs typeface="Avenir"/>
                <a:sym typeface="Avenir"/>
              </a:rPr>
              <a:t> (b. 1980) is child of a Chinese immigrant and grandchild of Russian and Irish immigrants. Her work transports the familiar to the strange, imbuing common domestic items with symbolic questions of identity, place, and belonging. </a:t>
            </a:r>
            <a:endParaRPr sz="1100">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Avenir"/>
                <a:ea typeface="Avenir"/>
                <a:cs typeface="Avenir"/>
                <a:sym typeface="Avenir"/>
              </a:rPr>
              <a:t>“My work has always dealt with identity, with the sense of being in-between, an imposter, neither fully Chinese nor Caucasian. I have learned to live with the constant question about my appearance: “What are you?“</a:t>
            </a:r>
            <a:endParaRPr sz="1100">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Avenir"/>
                <a:ea typeface="Avenir"/>
                <a:cs typeface="Avenir"/>
                <a:sym typeface="Avenir"/>
              </a:rPr>
              <a:t>Datchuk holds an MFA from the University of Massachusetts (Dartmouth, MA) and a BFA from Kent State University (Kent, OH). She has participated in artist residencies at the Künstlerhaus Bethanien (Germany) and the European Ceramic Work Center (Netherlands), Vermont Studio Center (USA), and The Pottery Workshop, (China). She was awarded the 2017 Emerging Voices Award from the American Craft Council.</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100">
              <a:latin typeface="Avenir"/>
              <a:ea typeface="Avenir"/>
              <a:cs typeface="Avenir"/>
              <a:sym typeface="Avenir"/>
            </a:endParaRPr>
          </a:p>
        </p:txBody>
      </p:sp>
      <p:sp>
        <p:nvSpPr>
          <p:cNvPr id="211" name="Google Shape;211;p23"/>
          <p:cNvSpPr txBox="1"/>
          <p:nvPr/>
        </p:nvSpPr>
        <p:spPr>
          <a:xfrm>
            <a:off x="2972200" y="4529075"/>
            <a:ext cx="1901100" cy="57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chemeClr val="dk1"/>
                </a:solidFill>
                <a:latin typeface="Avenir"/>
                <a:ea typeface="Avenir"/>
                <a:cs typeface="Avenir"/>
                <a:sym typeface="Avenir"/>
              </a:rPr>
              <a:t>Jennifer Ling Datchuk</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b="1" lang="en" sz="1000">
                <a:solidFill>
                  <a:schemeClr val="dk1"/>
                </a:solidFill>
                <a:latin typeface="Avenir"/>
                <a:ea typeface="Avenir"/>
                <a:cs typeface="Avenir"/>
                <a:sym typeface="Avenir"/>
              </a:rPr>
              <a:t>Portrait</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b="1" lang="en" sz="1000">
                <a:solidFill>
                  <a:schemeClr val="dk1"/>
                </a:solidFill>
                <a:latin typeface="Avenir"/>
                <a:ea typeface="Avenir"/>
                <a:cs typeface="Avenir"/>
                <a:sym typeface="Avenir"/>
              </a:rPr>
              <a:t>Photo Credit: Clint Datchuk</a:t>
            </a:r>
            <a:endParaRPr b="1" sz="1000">
              <a:solidFill>
                <a:schemeClr val="dk1"/>
              </a:solidFill>
              <a:latin typeface="Avenir"/>
              <a:ea typeface="Avenir"/>
              <a:cs typeface="Avenir"/>
              <a:sym typeface="Avenir"/>
            </a:endParaRPr>
          </a:p>
          <a:p>
            <a:pPr indent="0" lvl="0" marL="0" rtl="0" algn="r">
              <a:spcBef>
                <a:spcPts val="0"/>
              </a:spcBef>
              <a:spcAft>
                <a:spcPts val="0"/>
              </a:spcAft>
              <a:buNone/>
            </a:pPr>
            <a:r>
              <a:t/>
            </a:r>
            <a:endParaRPr sz="1000">
              <a:solidFill>
                <a:schemeClr val="dk1"/>
              </a:solidFill>
              <a:latin typeface="Avenir"/>
              <a:ea typeface="Avenir"/>
              <a:cs typeface="Avenir"/>
              <a:sym typeface="Avenir"/>
            </a:endParaRPr>
          </a:p>
        </p:txBody>
      </p:sp>
      <p:pic>
        <p:nvPicPr>
          <p:cNvPr id="212" name="Google Shape;212;p23"/>
          <p:cNvPicPr preferRelativeResize="0"/>
          <p:nvPr/>
        </p:nvPicPr>
        <p:blipFill>
          <a:blip r:embed="rId3">
            <a:alphaModFix/>
          </a:blip>
          <a:stretch>
            <a:fillRect/>
          </a:stretch>
        </p:blipFill>
        <p:spPr>
          <a:xfrm>
            <a:off x="4873300" y="0"/>
            <a:ext cx="51435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4"/>
          <p:cNvSpPr/>
          <p:nvPr/>
        </p:nvSpPr>
        <p:spPr>
          <a:xfrm>
            <a:off x="6595200" y="2956600"/>
            <a:ext cx="2581800" cy="21867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8" name="Google Shape;218;p24"/>
          <p:cNvPicPr preferRelativeResize="0"/>
          <p:nvPr/>
        </p:nvPicPr>
        <p:blipFill>
          <a:blip r:embed="rId3">
            <a:alphaModFix/>
          </a:blip>
          <a:stretch>
            <a:fillRect/>
          </a:stretch>
        </p:blipFill>
        <p:spPr>
          <a:xfrm>
            <a:off x="0" y="0"/>
            <a:ext cx="3852603" cy="5143501"/>
          </a:xfrm>
          <a:prstGeom prst="rect">
            <a:avLst/>
          </a:prstGeom>
          <a:noFill/>
          <a:ln>
            <a:noFill/>
          </a:ln>
        </p:spPr>
      </p:pic>
      <p:sp>
        <p:nvSpPr>
          <p:cNvPr id="219" name="Google Shape;219;p24"/>
          <p:cNvSpPr txBox="1"/>
          <p:nvPr/>
        </p:nvSpPr>
        <p:spPr>
          <a:xfrm>
            <a:off x="3852600" y="3477750"/>
            <a:ext cx="2581800" cy="16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Avenir"/>
                <a:ea typeface="Avenir"/>
                <a:cs typeface="Avenir"/>
                <a:sym typeface="Avenir"/>
              </a:rPr>
              <a:t>Left: </a:t>
            </a:r>
            <a:r>
              <a:rPr b="1" lang="en" sz="1000">
                <a:latin typeface="Avenir"/>
                <a:ea typeface="Avenir"/>
                <a:cs typeface="Avenir"/>
                <a:sym typeface="Avenir"/>
              </a:rPr>
              <a:t>Jennifer Ling Datchuk</a:t>
            </a:r>
            <a:endParaRPr b="1"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Exotic AF, 2017, Porcelain, blue and white ceramic shards from England, Japan, Netherlands, Germany, USA, and acrylic, </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15 x 9 x 8 inches</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Photo Credit: Ansen Seale</a:t>
            </a:r>
            <a:endParaRPr sz="1000">
              <a:latin typeface="Avenir"/>
              <a:ea typeface="Avenir"/>
              <a:cs typeface="Avenir"/>
              <a:sym typeface="Avenir"/>
            </a:endParaRPr>
          </a:p>
          <a:p>
            <a:pPr indent="0" lvl="0" marL="0" rtl="0" algn="l">
              <a:spcBef>
                <a:spcPts val="0"/>
              </a:spcBef>
              <a:spcAft>
                <a:spcPts val="0"/>
              </a:spcAft>
              <a:buNone/>
            </a:pPr>
            <a:r>
              <a:t/>
            </a:r>
            <a:endParaRPr sz="1000">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b="1" lang="en" sz="1000" u="sng">
                <a:solidFill>
                  <a:srgbClr val="CC0000"/>
                </a:solidFill>
                <a:latin typeface="Avenir"/>
                <a:ea typeface="Avenir"/>
                <a:cs typeface="Avenir"/>
                <a:sym typeface="Avenir"/>
                <a:hlinkClick r:id="rId4">
                  <a:extLst>
                    <a:ext uri="{A12FA001-AC4F-418D-AE19-62706E023703}">
                      <ahyp:hlinkClr val="tx"/>
                    </a:ext>
                  </a:extLst>
                </a:hlinkClick>
              </a:rPr>
              <a:t>Linked Right: Jennifer Ling Datchuk </a:t>
            </a:r>
            <a:endParaRPr b="1" sz="1000">
              <a:solidFill>
                <a:srgbClr val="CC0000"/>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000" u="sng">
                <a:solidFill>
                  <a:srgbClr val="CC0000"/>
                </a:solidFill>
                <a:latin typeface="Avenir"/>
                <a:ea typeface="Avenir"/>
                <a:cs typeface="Avenir"/>
                <a:sym typeface="Avenir"/>
                <a:hlinkClick r:id="rId5">
                  <a:extLst>
                    <a:ext uri="{A12FA001-AC4F-418D-AE19-62706E023703}">
                      <ahyp:hlinkClr val="tx"/>
                    </a:ext>
                  </a:extLst>
                </a:hlinkClick>
              </a:rPr>
              <a:t>Whitewash, 2017. Video. </a:t>
            </a:r>
            <a:endParaRPr sz="1000">
              <a:solidFill>
                <a:srgbClr val="CC0000"/>
              </a:solidFill>
              <a:latin typeface="Avenir"/>
              <a:ea typeface="Avenir"/>
              <a:cs typeface="Avenir"/>
              <a:sym typeface="Avenir"/>
            </a:endParaRPr>
          </a:p>
          <a:p>
            <a:pPr indent="0" lvl="0" marL="0" rtl="0" algn="l">
              <a:spcBef>
                <a:spcPts val="0"/>
              </a:spcBef>
              <a:spcAft>
                <a:spcPts val="0"/>
              </a:spcAft>
              <a:buNone/>
            </a:pPr>
            <a:r>
              <a:rPr lang="en" sz="1000" u="sng">
                <a:solidFill>
                  <a:srgbClr val="CC0000"/>
                </a:solidFill>
                <a:latin typeface="Avenir"/>
                <a:ea typeface="Avenir"/>
                <a:cs typeface="Avenir"/>
                <a:sym typeface="Avenir"/>
                <a:hlinkClick r:id="rId6">
                  <a:extLst>
                    <a:ext uri="{A12FA001-AC4F-418D-AE19-62706E023703}">
                      <ahyp:hlinkClr val="tx"/>
                    </a:ext>
                  </a:extLst>
                </a:hlinkClick>
              </a:rPr>
              <a:t>Courtesy of the artist</a:t>
            </a:r>
            <a:r>
              <a:rPr b="1" lang="en" sz="1000" u="sng">
                <a:solidFill>
                  <a:srgbClr val="CC0000"/>
                </a:solidFill>
                <a:latin typeface="Avenir"/>
                <a:ea typeface="Avenir"/>
                <a:cs typeface="Avenir"/>
                <a:sym typeface="Avenir"/>
                <a:hlinkClick r:id="rId7">
                  <a:extLst>
                    <a:ext uri="{A12FA001-AC4F-418D-AE19-62706E023703}">
                      <ahyp:hlinkClr val="tx"/>
                    </a:ext>
                  </a:extLst>
                </a:hlinkClick>
              </a:rPr>
              <a:t>.  </a:t>
            </a:r>
            <a:r>
              <a:rPr b="1" lang="en" sz="1000" u="sng">
                <a:solidFill>
                  <a:schemeClr val="accent5"/>
                </a:solidFill>
                <a:latin typeface="Avenir"/>
                <a:ea typeface="Avenir"/>
                <a:cs typeface="Avenir"/>
                <a:sym typeface="Avenir"/>
                <a:hlinkClick r:id="rId8">
                  <a:extLst>
                    <a:ext uri="{A12FA001-AC4F-418D-AE19-62706E023703}">
                      <ahyp:hlinkClr val="tx"/>
                    </a:ext>
                  </a:extLst>
                </a:hlinkClick>
              </a:rPr>
              <a:t>   </a:t>
            </a:r>
            <a:endParaRPr sz="1000">
              <a:latin typeface="Avenir"/>
              <a:ea typeface="Avenir"/>
              <a:cs typeface="Avenir"/>
              <a:sym typeface="Avenir"/>
            </a:endParaRPr>
          </a:p>
        </p:txBody>
      </p:sp>
      <p:sp>
        <p:nvSpPr>
          <p:cNvPr id="220" name="Google Shape;220;p24"/>
          <p:cNvSpPr txBox="1"/>
          <p:nvPr/>
        </p:nvSpPr>
        <p:spPr>
          <a:xfrm>
            <a:off x="5529000" y="4725"/>
            <a:ext cx="3615000" cy="28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venir"/>
                <a:ea typeface="Avenir"/>
                <a:cs typeface="Avenir"/>
                <a:sym typeface="Avenir"/>
              </a:rPr>
              <a:t>Use your visual thinking strategies to think about Datchuk’s work shown on the left.</a:t>
            </a:r>
            <a:r>
              <a:rPr lang="en">
                <a:latin typeface="Avenir"/>
                <a:ea typeface="Avenir"/>
                <a:cs typeface="Avenir"/>
                <a:sym typeface="Avenir"/>
              </a:rPr>
              <a:t> </a:t>
            </a:r>
            <a:endParaRPr>
              <a:latin typeface="Avenir"/>
              <a:ea typeface="Avenir"/>
              <a:cs typeface="Avenir"/>
              <a:sym typeface="Avenir"/>
            </a:endParaRPr>
          </a:p>
          <a:p>
            <a:pPr indent="0" lvl="0" marL="0" rtl="0" algn="l">
              <a:spcBef>
                <a:spcPts val="0"/>
              </a:spcBef>
              <a:spcAft>
                <a:spcPts val="0"/>
              </a:spcAft>
              <a:buNone/>
            </a:pPr>
            <a:r>
              <a:t/>
            </a:r>
            <a:endParaRPr sz="1100">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9">
                  <a:extLst>
                    <a:ext uri="{A12FA001-AC4F-418D-AE19-62706E023703}">
                      <ahyp:hlinkClr val="tx"/>
                    </a:ext>
                  </a:extLst>
                </a:hlinkClick>
              </a:rPr>
              <a:t>1.  What do you see?</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10">
                  <a:extLst>
                    <a:ext uri="{A12FA001-AC4F-418D-AE19-62706E023703}">
                      <ahyp:hlinkClr val="tx"/>
                    </a:ext>
                  </a:extLst>
                </a:hlinkClick>
              </a:rPr>
              <a:t>2.  What is going on in this art object?</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11">
                  <a:extLst>
                    <a:ext uri="{A12FA001-AC4F-418D-AE19-62706E023703}">
                      <ahyp:hlinkClr val="tx"/>
                    </a:ext>
                  </a:extLst>
                </a:hlinkClick>
              </a:rPr>
              <a:t>3. What makes you say that?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None/>
            </a:pPr>
            <a:r>
              <a:rPr lang="en" sz="1100" u="sng">
                <a:solidFill>
                  <a:srgbClr val="434343"/>
                </a:solidFill>
                <a:latin typeface="Avenir"/>
                <a:ea typeface="Avenir"/>
                <a:cs typeface="Avenir"/>
                <a:sym typeface="Avenir"/>
                <a:hlinkClick action="ppaction://hlinksldjump" r:id="rId12">
                  <a:extLst>
                    <a:ext uri="{A12FA001-AC4F-418D-AE19-62706E023703}">
                      <ahyp:hlinkClr val="tx"/>
                    </a:ext>
                  </a:extLst>
                </a:hlinkClick>
              </a:rPr>
              <a:t>4. What else can you find?  </a:t>
            </a:r>
            <a:r>
              <a:rPr lang="en" sz="1100" u="sng">
                <a:solidFill>
                  <a:srgbClr val="434343"/>
                </a:solidFill>
                <a:latin typeface="Avenir"/>
                <a:ea typeface="Avenir"/>
                <a:cs typeface="Avenir"/>
                <a:sym typeface="Avenir"/>
                <a:hlinkClick action="ppaction://hlinksldjump" r:id="rId13">
                  <a:extLst>
                    <a:ext uri="{A12FA001-AC4F-418D-AE19-62706E023703}">
                      <ahyp:hlinkClr val="tx"/>
                    </a:ext>
                  </a:extLst>
                </a:hlinkClick>
              </a:rPr>
              <a:t> </a:t>
            </a:r>
            <a:r>
              <a:rPr lang="en" sz="1200" u="sng">
                <a:solidFill>
                  <a:srgbClr val="434343"/>
                </a:solidFill>
                <a:latin typeface="Avenir"/>
                <a:ea typeface="Avenir"/>
                <a:cs typeface="Avenir"/>
                <a:sym typeface="Avenir"/>
                <a:hlinkClick action="ppaction://hlinksldjump" r:id="rId14">
                  <a:extLst>
                    <a:ext uri="{A12FA001-AC4F-418D-AE19-62706E023703}">
                      <ahyp:hlinkClr val="tx"/>
                    </a:ext>
                  </a:extLst>
                </a:hlinkClick>
              </a:rPr>
              <a:t> </a:t>
            </a:r>
            <a:r>
              <a:rPr i="1" lang="en" sz="1200" u="sng">
                <a:solidFill>
                  <a:srgbClr val="434343"/>
                </a:solidFill>
                <a:latin typeface="Avenir"/>
                <a:ea typeface="Avenir"/>
                <a:cs typeface="Avenir"/>
                <a:sym typeface="Avenir"/>
                <a:hlinkClick action="ppaction://hlinksldjump" r:id="rId15">
                  <a:extLst>
                    <a:ext uri="{A12FA001-AC4F-418D-AE19-62706E023703}">
                      <ahyp:hlinkClr val="tx"/>
                    </a:ext>
                  </a:extLst>
                </a:hlinkClick>
              </a:rPr>
              <a:t> </a:t>
            </a:r>
            <a:endParaRPr i="1" sz="1200">
              <a:solidFill>
                <a:srgbClr val="434343"/>
              </a:solidFill>
              <a:latin typeface="Avenir"/>
              <a:ea typeface="Avenir"/>
              <a:cs typeface="Avenir"/>
              <a:sym typeface="Avenir"/>
            </a:endParaRPr>
          </a:p>
          <a:p>
            <a:pPr indent="0" lvl="0" marL="0" rtl="0" algn="l">
              <a:spcBef>
                <a:spcPts val="0"/>
              </a:spcBef>
              <a:spcAft>
                <a:spcPts val="0"/>
              </a:spcAft>
              <a:buNone/>
            </a:pPr>
            <a:r>
              <a:t/>
            </a:r>
            <a:endParaRPr i="1" sz="1200">
              <a:solidFill>
                <a:srgbClr val="434343"/>
              </a:solidFill>
              <a:latin typeface="Avenir"/>
              <a:ea typeface="Avenir"/>
              <a:cs typeface="Avenir"/>
              <a:sym typeface="Avenir"/>
            </a:endParaRPr>
          </a:p>
          <a:p>
            <a:pPr indent="0" lvl="0" marL="0" rtl="0" algn="l">
              <a:spcBef>
                <a:spcPts val="0"/>
              </a:spcBef>
              <a:spcAft>
                <a:spcPts val="0"/>
              </a:spcAft>
              <a:buNone/>
            </a:pPr>
            <a:r>
              <a:rPr lang="en" sz="1200" u="sng">
                <a:solidFill>
                  <a:srgbClr val="434343"/>
                </a:solidFill>
                <a:latin typeface="Avenir"/>
                <a:ea typeface="Avenir"/>
                <a:cs typeface="Avenir"/>
                <a:sym typeface="Avenir"/>
                <a:hlinkClick action="ppaction://hlinksldjump" r:id="rId16">
                  <a:extLst>
                    <a:ext uri="{A12FA001-AC4F-418D-AE19-62706E023703}">
                      <ahyp:hlinkClr val="tx"/>
                    </a:ext>
                  </a:extLst>
                </a:hlinkClick>
              </a:rPr>
              <a:t>5. What do you think motivated the artist to make this art object?</a:t>
            </a:r>
            <a:endParaRPr sz="1200">
              <a:solidFill>
                <a:srgbClr val="434343"/>
              </a:solidFill>
              <a:latin typeface="Avenir"/>
              <a:ea typeface="Avenir"/>
              <a:cs typeface="Avenir"/>
              <a:sym typeface="Avenir"/>
            </a:endParaRPr>
          </a:p>
        </p:txBody>
      </p:sp>
      <p:sp>
        <p:nvSpPr>
          <p:cNvPr id="221" name="Google Shape;221;p24"/>
          <p:cNvSpPr txBox="1"/>
          <p:nvPr/>
        </p:nvSpPr>
        <p:spPr>
          <a:xfrm>
            <a:off x="6762700" y="3182200"/>
            <a:ext cx="2490600" cy="173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Avenir"/>
                <a:ea typeface="Avenir"/>
                <a:cs typeface="Avenir"/>
                <a:sym typeface="Avenir"/>
              </a:rPr>
              <a:t>Now that we have thought critically about,</a:t>
            </a:r>
            <a:r>
              <a:rPr lang="en" sz="1000">
                <a:solidFill>
                  <a:srgbClr val="FFFFFF"/>
                </a:solidFill>
                <a:latin typeface="Avenir"/>
                <a:ea typeface="Avenir"/>
                <a:cs typeface="Avenir"/>
                <a:sym typeface="Avenir"/>
              </a:rPr>
              <a:t> </a:t>
            </a:r>
            <a:r>
              <a:rPr i="1" lang="en" sz="1000">
                <a:solidFill>
                  <a:srgbClr val="FFFFFF"/>
                </a:solidFill>
                <a:latin typeface="Avenir"/>
                <a:ea typeface="Avenir"/>
                <a:cs typeface="Avenir"/>
                <a:sym typeface="Avenir"/>
              </a:rPr>
              <a:t>Exotic AF, </a:t>
            </a:r>
            <a:r>
              <a:rPr lang="en" sz="1000">
                <a:solidFill>
                  <a:srgbClr val="FFFFFF"/>
                </a:solidFill>
                <a:latin typeface="Avenir"/>
                <a:ea typeface="Avenir"/>
                <a:cs typeface="Avenir"/>
                <a:sym typeface="Avenir"/>
              </a:rPr>
              <a:t>Take some time to watch </a:t>
            </a:r>
            <a:r>
              <a:rPr i="1" lang="en" sz="1000" u="sng">
                <a:solidFill>
                  <a:srgbClr val="FFFFFF"/>
                </a:solidFill>
                <a:latin typeface="Avenir"/>
                <a:ea typeface="Avenir"/>
                <a:cs typeface="Avenir"/>
                <a:sym typeface="Avenir"/>
                <a:hlinkClick r:id="rId17">
                  <a:extLst>
                    <a:ext uri="{A12FA001-AC4F-418D-AE19-62706E023703}">
                      <ahyp:hlinkClr val="tx"/>
                    </a:ext>
                  </a:extLst>
                </a:hlinkClick>
              </a:rPr>
              <a:t>Whitewash, a performance art piece by Jennifer Ling Datchuk. </a:t>
            </a:r>
            <a:endParaRPr i="1" sz="1000">
              <a:solidFill>
                <a:srgbClr val="FFFFFF"/>
              </a:solidFill>
              <a:latin typeface="Avenir"/>
              <a:ea typeface="Avenir"/>
              <a:cs typeface="Avenir"/>
              <a:sym typeface="Avenir"/>
            </a:endParaRPr>
          </a:p>
          <a:p>
            <a:pPr indent="0" lvl="0" marL="0" rtl="0" algn="l">
              <a:spcBef>
                <a:spcPts val="0"/>
              </a:spcBef>
              <a:spcAft>
                <a:spcPts val="0"/>
              </a:spcAft>
              <a:buNone/>
            </a:pPr>
            <a:r>
              <a:rPr lang="en" sz="1000">
                <a:solidFill>
                  <a:srgbClr val="FFFFFF"/>
                </a:solidFill>
                <a:latin typeface="Avenir"/>
                <a:ea typeface="Avenir"/>
                <a:cs typeface="Avenir"/>
                <a:sym typeface="Avenir"/>
              </a:rPr>
              <a:t>(Link will direct to a seperate website)</a:t>
            </a:r>
            <a:endParaRPr sz="1000">
              <a:solidFill>
                <a:srgbClr val="FFFFFF"/>
              </a:solidFill>
              <a:latin typeface="Avenir"/>
              <a:ea typeface="Avenir"/>
              <a:cs typeface="Avenir"/>
              <a:sym typeface="Avenir"/>
            </a:endParaRPr>
          </a:p>
          <a:p>
            <a:pPr indent="0" lvl="0" marL="0" rtl="0" algn="l">
              <a:spcBef>
                <a:spcPts val="0"/>
              </a:spcBef>
              <a:spcAft>
                <a:spcPts val="0"/>
              </a:spcAft>
              <a:buNone/>
            </a:pPr>
            <a:r>
              <a:t/>
            </a:r>
            <a:endParaRPr sz="1000">
              <a:solidFill>
                <a:srgbClr val="FFFFFF"/>
              </a:solidFill>
              <a:latin typeface="Avenir"/>
              <a:ea typeface="Avenir"/>
              <a:cs typeface="Avenir"/>
              <a:sym typeface="Avenir"/>
            </a:endParaRPr>
          </a:p>
          <a:p>
            <a:pPr indent="0" lvl="0" marL="0" rtl="0" algn="l">
              <a:spcBef>
                <a:spcPts val="0"/>
              </a:spcBef>
              <a:spcAft>
                <a:spcPts val="0"/>
              </a:spcAft>
              <a:buNone/>
            </a:pPr>
            <a:r>
              <a:rPr b="1" lang="en" sz="1000">
                <a:solidFill>
                  <a:srgbClr val="FFFFFF"/>
                </a:solidFill>
                <a:latin typeface="Avenir"/>
                <a:ea typeface="Avenir"/>
                <a:cs typeface="Avenir"/>
                <a:sym typeface="Avenir"/>
              </a:rPr>
              <a:t>Do you see a common theme between these two works? How do the works relate? Does one piece inform your interpretation of the other?</a:t>
            </a:r>
            <a:r>
              <a:rPr lang="en" sz="1000">
                <a:solidFill>
                  <a:srgbClr val="FFFFFF"/>
                </a:solidFill>
                <a:latin typeface="Avenir"/>
                <a:ea typeface="Avenir"/>
                <a:cs typeface="Avenir"/>
                <a:sym typeface="Avenir"/>
              </a:rPr>
              <a:t>  </a:t>
            </a:r>
            <a:endParaRPr i="1" sz="1200">
              <a:latin typeface="Avenir"/>
              <a:ea typeface="Avenir"/>
              <a:cs typeface="Avenir"/>
              <a:sym typeface="Avenir"/>
            </a:endParaRPr>
          </a:p>
          <a:p>
            <a:pPr indent="0" lvl="0" marL="0" rtl="0" algn="r">
              <a:spcBef>
                <a:spcPts val="0"/>
              </a:spcBef>
              <a:spcAft>
                <a:spcPts val="0"/>
              </a:spcAft>
              <a:buNone/>
            </a:pPr>
            <a:r>
              <a:t/>
            </a:r>
            <a:endParaRPr i="1" sz="1200">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25"/>
          <p:cNvPicPr preferRelativeResize="0"/>
          <p:nvPr/>
        </p:nvPicPr>
        <p:blipFill>
          <a:blip r:embed="rId3">
            <a:alphaModFix/>
          </a:blip>
          <a:stretch>
            <a:fillRect/>
          </a:stretch>
        </p:blipFill>
        <p:spPr>
          <a:xfrm>
            <a:off x="0" y="0"/>
            <a:ext cx="3852599" cy="5143501"/>
          </a:xfrm>
          <a:prstGeom prst="rect">
            <a:avLst/>
          </a:prstGeom>
          <a:noFill/>
          <a:ln>
            <a:noFill/>
          </a:ln>
        </p:spPr>
      </p:pic>
      <p:pic>
        <p:nvPicPr>
          <p:cNvPr id="227" name="Google Shape;227;p25"/>
          <p:cNvPicPr preferRelativeResize="0"/>
          <p:nvPr/>
        </p:nvPicPr>
        <p:blipFill>
          <a:blip r:embed="rId4">
            <a:alphaModFix/>
          </a:blip>
          <a:stretch>
            <a:fillRect/>
          </a:stretch>
        </p:blipFill>
        <p:spPr>
          <a:xfrm>
            <a:off x="3852600" y="0"/>
            <a:ext cx="5291400" cy="3963024"/>
          </a:xfrm>
          <a:prstGeom prst="rect">
            <a:avLst/>
          </a:prstGeom>
          <a:noFill/>
          <a:ln>
            <a:noFill/>
          </a:ln>
        </p:spPr>
      </p:pic>
      <p:sp>
        <p:nvSpPr>
          <p:cNvPr id="228" name="Google Shape;228;p25"/>
          <p:cNvSpPr txBox="1"/>
          <p:nvPr/>
        </p:nvSpPr>
        <p:spPr>
          <a:xfrm>
            <a:off x="3852600" y="4061325"/>
            <a:ext cx="2581800" cy="10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Avenir"/>
                <a:ea typeface="Avenir"/>
                <a:cs typeface="Avenir"/>
                <a:sym typeface="Avenir"/>
              </a:rPr>
              <a:t>Jennifer Ling Datchuk</a:t>
            </a:r>
            <a:endParaRPr b="1"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Exotic AF, 2017, Porcelain, blue and white ceramic shards from England, Japan, Netherlands, Germany, USA, and acrylic, </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15 x 9 x 8 inches</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Photo Credit: Ansen Seale</a:t>
            </a:r>
            <a:r>
              <a:rPr b="1" lang="en" sz="1000" u="sng">
                <a:solidFill>
                  <a:schemeClr val="accent5"/>
                </a:solidFill>
                <a:latin typeface="Avenir"/>
                <a:ea typeface="Avenir"/>
                <a:cs typeface="Avenir"/>
                <a:sym typeface="Avenir"/>
                <a:hlinkClick r:id="rId5">
                  <a:extLst>
                    <a:ext uri="{A12FA001-AC4F-418D-AE19-62706E023703}">
                      <ahyp:hlinkClr val="tx"/>
                    </a:ext>
                  </a:extLst>
                </a:hlinkClick>
              </a:rPr>
              <a:t>  </a:t>
            </a:r>
            <a:endParaRPr sz="1000">
              <a:latin typeface="Avenir"/>
              <a:ea typeface="Avenir"/>
              <a:cs typeface="Avenir"/>
              <a:sym typeface="Avenir"/>
            </a:endParaRPr>
          </a:p>
        </p:txBody>
      </p:sp>
      <p:sp>
        <p:nvSpPr>
          <p:cNvPr id="229" name="Google Shape;229;p25"/>
          <p:cNvSpPr/>
          <p:nvPr/>
        </p:nvSpPr>
        <p:spPr>
          <a:xfrm>
            <a:off x="7278650" y="4448100"/>
            <a:ext cx="1789200" cy="652500"/>
          </a:xfrm>
          <a:prstGeom prst="roundRect">
            <a:avLst>
              <a:gd fmla="val 16667"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0" name="Google Shape;230;p25"/>
          <p:cNvGrpSpPr/>
          <p:nvPr/>
        </p:nvGrpSpPr>
        <p:grpSpPr>
          <a:xfrm>
            <a:off x="7403475" y="4576763"/>
            <a:ext cx="1595875" cy="434100"/>
            <a:chOff x="425775" y="3566838"/>
            <a:chExt cx="1595875" cy="434100"/>
          </a:xfrm>
        </p:grpSpPr>
        <p:sp>
          <p:nvSpPr>
            <p:cNvPr id="231" name="Google Shape;231;p25">
              <a:hlinkClick action="ppaction://hlinksldjump" r:id="rId6"/>
            </p:cNvPr>
            <p:cNvSpPr/>
            <p:nvPr/>
          </p:nvSpPr>
          <p:spPr>
            <a:xfrm rot="5400000">
              <a:off x="1590100" y="3569388"/>
              <a:ext cx="434100" cy="4290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5"/>
            <p:cNvSpPr txBox="1"/>
            <p:nvPr/>
          </p:nvSpPr>
          <p:spPr>
            <a:xfrm>
              <a:off x="425775" y="3608975"/>
              <a:ext cx="14655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FFFF"/>
                  </a:solidFill>
                  <a:latin typeface="Avenir"/>
                  <a:ea typeface="Avenir"/>
                  <a:cs typeface="Avenir"/>
                  <a:sym typeface="Avenir"/>
                  <a:hlinkClick action="ppaction://hlinksldjump" r:id="rId7">
                    <a:extLst>
                      <a:ext uri="{A12FA001-AC4F-418D-AE19-62706E023703}">
                        <ahyp:hlinkClr val="tx"/>
                      </a:ext>
                    </a:extLst>
                  </a:hlinkClick>
                </a:rPr>
                <a:t>Navigation Page</a:t>
              </a:r>
              <a:endParaRPr sz="1200">
                <a:solidFill>
                  <a:srgbClr val="FFFFFF"/>
                </a:solidFill>
                <a:latin typeface="Avenir"/>
                <a:ea typeface="Avenir"/>
                <a:cs typeface="Avenir"/>
                <a:sym typeface="Aveni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6"/>
          <p:cNvSpPr txBox="1"/>
          <p:nvPr>
            <p:ph idx="1" type="body"/>
          </p:nvPr>
        </p:nvSpPr>
        <p:spPr>
          <a:xfrm>
            <a:off x="0" y="128125"/>
            <a:ext cx="3921600" cy="4131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1"/>
                </a:solidFill>
              </a:rPr>
              <a:t>Sin-ying Ho</a:t>
            </a:r>
            <a:r>
              <a:rPr lang="en" sz="1100">
                <a:solidFill>
                  <a:schemeClr val="dk1"/>
                </a:solidFill>
              </a:rPr>
              <a:t> </a:t>
            </a:r>
            <a:r>
              <a:rPr lang="en" sz="1100">
                <a:solidFill>
                  <a:schemeClr val="dk1"/>
                </a:solidFill>
                <a:latin typeface="Avenir"/>
                <a:ea typeface="Avenir"/>
                <a:cs typeface="Avenir"/>
                <a:sym typeface="Avenir"/>
              </a:rPr>
              <a:t>(b. 1963) was born and raised in Hong Kong before immigrating to Canada in 1992 and New York thereafter. Ho overlays figurative decals created digitally in New York on traditional ceramic forms she travels to China to produce. Her works are amalgams of ceramic pieces fired and glazed separately, brought together as a melting pot of artistic and personal identity. </a:t>
            </a:r>
            <a:endParaRPr sz="11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1100">
                <a:solidFill>
                  <a:schemeClr val="dk1"/>
                </a:solidFill>
                <a:latin typeface="Avenir"/>
                <a:ea typeface="Avenir"/>
                <a:cs typeface="Avenir"/>
                <a:sym typeface="Avenir"/>
              </a:rPr>
              <a:t>“Migration, transplanting, and growing up in a colony like Hong Kong generates a sense of displacement and involves a constant negotiation of my identity.... As the world moves towards greater globalization, many nationalities and cultures will merge together and evolve into an unknown global culture. I reference my own experience being Chinese and living in North America with the cultural collisions I have endured. This cross-cultural experience speaks to a universal phenomenon.” </a:t>
            </a:r>
            <a:endParaRPr sz="11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Avenir"/>
                <a:ea typeface="Avenir"/>
                <a:cs typeface="Avenir"/>
                <a:sym typeface="Avenir"/>
              </a:rPr>
              <a:t>After receiving a degree in ceramics from Sheridan College in Ontario in 1995, she earned a BFA in ceramics from the Nova Scotia School of Art and Design in Halifax and an MFA from Louisiana State University in Baton Rouge.</a:t>
            </a:r>
            <a:endParaRPr b="1" sz="1100" u="sng">
              <a:solidFill>
                <a:schemeClr val="dk1"/>
              </a:solidFill>
              <a:latin typeface="Avenir"/>
              <a:ea typeface="Avenir"/>
              <a:cs typeface="Avenir"/>
              <a:sym typeface="Avenir"/>
            </a:endParaRPr>
          </a:p>
        </p:txBody>
      </p:sp>
      <p:pic>
        <p:nvPicPr>
          <p:cNvPr id="238" name="Google Shape;238;p26"/>
          <p:cNvPicPr preferRelativeResize="0"/>
          <p:nvPr/>
        </p:nvPicPr>
        <p:blipFill>
          <a:blip r:embed="rId3">
            <a:alphaModFix/>
          </a:blip>
          <a:stretch>
            <a:fillRect/>
          </a:stretch>
        </p:blipFill>
        <p:spPr>
          <a:xfrm>
            <a:off x="5085305" y="0"/>
            <a:ext cx="4058692" cy="5143504"/>
          </a:xfrm>
          <a:prstGeom prst="rect">
            <a:avLst/>
          </a:prstGeom>
          <a:noFill/>
          <a:ln>
            <a:noFill/>
          </a:ln>
        </p:spPr>
      </p:pic>
      <p:sp>
        <p:nvSpPr>
          <p:cNvPr id="239" name="Google Shape;239;p26"/>
          <p:cNvSpPr txBox="1"/>
          <p:nvPr/>
        </p:nvSpPr>
        <p:spPr>
          <a:xfrm>
            <a:off x="3279300" y="4553400"/>
            <a:ext cx="1806000" cy="590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chemeClr val="dk1"/>
                </a:solidFill>
                <a:latin typeface="Avenir"/>
                <a:ea typeface="Avenir"/>
                <a:cs typeface="Avenir"/>
                <a:sym typeface="Avenir"/>
              </a:rPr>
              <a:t>Sin-ying Ho</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b="1" lang="en" sz="1000">
                <a:solidFill>
                  <a:schemeClr val="dk1"/>
                </a:solidFill>
                <a:latin typeface="Avenir"/>
                <a:ea typeface="Avenir"/>
                <a:cs typeface="Avenir"/>
                <a:sym typeface="Avenir"/>
              </a:rPr>
              <a:t>Portrait</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lang="en" sz="1000">
                <a:solidFill>
                  <a:schemeClr val="dk1"/>
                </a:solidFill>
                <a:latin typeface="Avenir"/>
                <a:ea typeface="Avenir"/>
                <a:cs typeface="Avenir"/>
                <a:sym typeface="Avenir"/>
              </a:rPr>
              <a:t>Photo Credit: Philip Read</a:t>
            </a:r>
            <a:endParaRPr sz="1000">
              <a:solidFill>
                <a:schemeClr val="dk1"/>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27"/>
          <p:cNvPicPr preferRelativeResize="0"/>
          <p:nvPr/>
        </p:nvPicPr>
        <p:blipFill rotWithShape="1">
          <a:blip r:embed="rId3">
            <a:alphaModFix/>
          </a:blip>
          <a:srcRect b="7917" l="14562" r="11923" t="16394"/>
          <a:stretch/>
        </p:blipFill>
        <p:spPr>
          <a:xfrm>
            <a:off x="0" y="0"/>
            <a:ext cx="3746749" cy="5143501"/>
          </a:xfrm>
          <a:prstGeom prst="rect">
            <a:avLst/>
          </a:prstGeom>
          <a:noFill/>
          <a:ln>
            <a:noFill/>
          </a:ln>
        </p:spPr>
      </p:pic>
      <p:sp>
        <p:nvSpPr>
          <p:cNvPr id="245" name="Google Shape;245;p27"/>
          <p:cNvSpPr txBox="1"/>
          <p:nvPr/>
        </p:nvSpPr>
        <p:spPr>
          <a:xfrm>
            <a:off x="3746750" y="4228800"/>
            <a:ext cx="2729100" cy="9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Avenir"/>
                <a:ea typeface="Avenir"/>
                <a:cs typeface="Avenir"/>
                <a:sym typeface="Avenir"/>
              </a:rPr>
              <a:t>Sin-ying Ho</a:t>
            </a:r>
            <a:endParaRPr b="1" sz="1000">
              <a:latin typeface="Avenir"/>
              <a:ea typeface="Avenir"/>
              <a:cs typeface="Avenir"/>
              <a:sym typeface="Avenir"/>
            </a:endParaRPr>
          </a:p>
          <a:p>
            <a:pPr indent="0" lvl="0" marL="0" rtl="0" algn="l">
              <a:spcBef>
                <a:spcPts val="0"/>
              </a:spcBef>
              <a:spcAft>
                <a:spcPts val="0"/>
              </a:spcAft>
              <a:buNone/>
            </a:pPr>
            <a:r>
              <a:rPr b="1" lang="en" sz="1000">
                <a:latin typeface="Avenir"/>
                <a:ea typeface="Avenir"/>
                <a:cs typeface="Avenir"/>
                <a:sym typeface="Avenir"/>
              </a:rPr>
              <a:t>9.28.2014 - Occupied Central, Hong Kong, </a:t>
            </a:r>
            <a:endParaRPr b="1" sz="1000">
              <a:latin typeface="Avenir"/>
              <a:ea typeface="Avenir"/>
              <a:cs typeface="Avenir"/>
              <a:sym typeface="Avenir"/>
            </a:endParaRPr>
          </a:p>
          <a:p>
            <a:pPr indent="0" lvl="0" marL="0" rtl="0" algn="l">
              <a:spcBef>
                <a:spcPts val="0"/>
              </a:spcBef>
              <a:spcAft>
                <a:spcPts val="0"/>
              </a:spcAft>
              <a:buNone/>
            </a:pPr>
            <a:r>
              <a:rPr b="1" lang="en" sz="1000">
                <a:latin typeface="Avenir"/>
                <a:ea typeface="Avenir"/>
                <a:cs typeface="Avenir"/>
                <a:sym typeface="Avenir"/>
              </a:rPr>
              <a:t>2014, Porcelain, hand-painted cobalt pigment, transfer decal and over-glaze enamel, 20 x 11.5 inches</a:t>
            </a:r>
            <a:endParaRPr b="1" sz="1000">
              <a:latin typeface="Avenir"/>
              <a:ea typeface="Avenir"/>
              <a:cs typeface="Avenir"/>
              <a:sym typeface="Avenir"/>
            </a:endParaRPr>
          </a:p>
        </p:txBody>
      </p:sp>
      <p:sp>
        <p:nvSpPr>
          <p:cNvPr id="246" name="Google Shape;246;p27"/>
          <p:cNvSpPr txBox="1"/>
          <p:nvPr/>
        </p:nvSpPr>
        <p:spPr>
          <a:xfrm>
            <a:off x="5528925" y="0"/>
            <a:ext cx="3615000" cy="28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venir"/>
                <a:ea typeface="Avenir"/>
                <a:cs typeface="Avenir"/>
                <a:sym typeface="Avenir"/>
              </a:rPr>
              <a:t>Use your visual thinking strategies to think about Ho’s work shown on the left.</a:t>
            </a:r>
            <a:r>
              <a:rPr lang="en">
                <a:latin typeface="Avenir"/>
                <a:ea typeface="Avenir"/>
                <a:cs typeface="Avenir"/>
                <a:sym typeface="Avenir"/>
              </a:rPr>
              <a:t> </a:t>
            </a:r>
            <a:endParaRPr>
              <a:latin typeface="Avenir"/>
              <a:ea typeface="Avenir"/>
              <a:cs typeface="Avenir"/>
              <a:sym typeface="Avenir"/>
            </a:endParaRPr>
          </a:p>
          <a:p>
            <a:pPr indent="0" lvl="0" marL="0" rtl="0" algn="l">
              <a:spcBef>
                <a:spcPts val="0"/>
              </a:spcBef>
              <a:spcAft>
                <a:spcPts val="0"/>
              </a:spcAft>
              <a:buNone/>
            </a:pPr>
            <a:r>
              <a:t/>
            </a:r>
            <a:endParaRPr sz="1100">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4">
                  <a:extLst>
                    <a:ext uri="{A12FA001-AC4F-418D-AE19-62706E023703}">
                      <ahyp:hlinkClr val="tx"/>
                    </a:ext>
                  </a:extLst>
                </a:hlinkClick>
              </a:rPr>
              <a:t>1.  What do you see?</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5">
                  <a:extLst>
                    <a:ext uri="{A12FA001-AC4F-418D-AE19-62706E023703}">
                      <ahyp:hlinkClr val="tx"/>
                    </a:ext>
                  </a:extLst>
                </a:hlinkClick>
              </a:rPr>
              <a:t>2.  What is going on in this art object?</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6">
                  <a:extLst>
                    <a:ext uri="{A12FA001-AC4F-418D-AE19-62706E023703}">
                      <ahyp:hlinkClr val="tx"/>
                    </a:ext>
                  </a:extLst>
                </a:hlinkClick>
              </a:rPr>
              <a:t>3. What makes you say that?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7">
                  <a:extLst>
                    <a:ext uri="{A12FA001-AC4F-418D-AE19-62706E023703}">
                      <ahyp:hlinkClr val="tx"/>
                    </a:ext>
                  </a:extLst>
                </a:hlinkClick>
              </a:rPr>
              <a:t>4. What else can you find?   </a:t>
            </a:r>
            <a:r>
              <a:rPr lang="en" sz="1200" u="sng">
                <a:solidFill>
                  <a:srgbClr val="434343"/>
                </a:solidFill>
                <a:latin typeface="Avenir"/>
                <a:ea typeface="Avenir"/>
                <a:cs typeface="Avenir"/>
                <a:sym typeface="Avenir"/>
                <a:hlinkClick action="ppaction://hlinksldjump" r:id="rId8">
                  <a:extLst>
                    <a:ext uri="{A12FA001-AC4F-418D-AE19-62706E023703}">
                      <ahyp:hlinkClr val="tx"/>
                    </a:ext>
                  </a:extLst>
                </a:hlinkClick>
              </a:rPr>
              <a:t> </a:t>
            </a:r>
            <a:r>
              <a:rPr i="1" lang="en" sz="1200" u="sng">
                <a:solidFill>
                  <a:srgbClr val="434343"/>
                </a:solidFill>
                <a:latin typeface="Avenir"/>
                <a:ea typeface="Avenir"/>
                <a:cs typeface="Avenir"/>
                <a:sym typeface="Avenir"/>
                <a:hlinkClick action="ppaction://hlinksldjump" r:id="rId9">
                  <a:extLst>
                    <a:ext uri="{A12FA001-AC4F-418D-AE19-62706E023703}">
                      <ahyp:hlinkClr val="tx"/>
                    </a:ext>
                  </a:extLst>
                </a:hlinkClick>
              </a:rPr>
              <a:t> </a:t>
            </a:r>
            <a:endParaRPr i="1" sz="12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i="1" sz="12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200" u="sng">
                <a:solidFill>
                  <a:srgbClr val="434343"/>
                </a:solidFill>
                <a:latin typeface="Avenir"/>
                <a:ea typeface="Avenir"/>
                <a:cs typeface="Avenir"/>
                <a:sym typeface="Avenir"/>
                <a:hlinkClick action="ppaction://hlinksldjump" r:id="rId10">
                  <a:extLst>
                    <a:ext uri="{A12FA001-AC4F-418D-AE19-62706E023703}">
                      <ahyp:hlinkClr val="tx"/>
                    </a:ext>
                  </a:extLst>
                </a:hlinkClick>
              </a:rPr>
              <a:t>5. What do you think motivated the artist to make this art object?</a:t>
            </a:r>
            <a:endParaRPr sz="12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r">
              <a:spcBef>
                <a:spcPts val="0"/>
              </a:spcBef>
              <a:spcAft>
                <a:spcPts val="0"/>
              </a:spcAft>
              <a:buNone/>
            </a:pPr>
            <a:r>
              <a:t/>
            </a:r>
            <a:endParaRPr sz="1100">
              <a:latin typeface="Avenir"/>
              <a:ea typeface="Avenir"/>
              <a:cs typeface="Avenir"/>
              <a:sym typeface="Avenir"/>
            </a:endParaRPr>
          </a:p>
          <a:p>
            <a:pPr indent="0" lvl="0" marL="0" rtl="0" algn="r">
              <a:spcBef>
                <a:spcPts val="0"/>
              </a:spcBef>
              <a:spcAft>
                <a:spcPts val="0"/>
              </a:spcAft>
              <a:buNone/>
            </a:pPr>
            <a:r>
              <a:rPr lang="en" sz="1200">
                <a:latin typeface="Avenir"/>
                <a:ea typeface="Avenir"/>
                <a:cs typeface="Avenir"/>
                <a:sym typeface="Avenir"/>
              </a:rPr>
              <a:t> </a:t>
            </a:r>
            <a:r>
              <a:rPr i="1" lang="en" sz="1200">
                <a:latin typeface="Avenir"/>
                <a:ea typeface="Avenir"/>
                <a:cs typeface="Avenir"/>
                <a:sym typeface="Avenir"/>
              </a:rPr>
              <a:t> </a:t>
            </a:r>
            <a:endParaRPr i="1" sz="1200">
              <a:latin typeface="Avenir"/>
              <a:ea typeface="Avenir"/>
              <a:cs typeface="Avenir"/>
              <a:sym typeface="Avenir"/>
            </a:endParaRPr>
          </a:p>
        </p:txBody>
      </p:sp>
      <p:sp>
        <p:nvSpPr>
          <p:cNvPr id="247" name="Google Shape;247;p27"/>
          <p:cNvSpPr/>
          <p:nvPr/>
        </p:nvSpPr>
        <p:spPr>
          <a:xfrm>
            <a:off x="6409725" y="3234450"/>
            <a:ext cx="2767200" cy="19086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7"/>
          <p:cNvSpPr txBox="1"/>
          <p:nvPr/>
        </p:nvSpPr>
        <p:spPr>
          <a:xfrm>
            <a:off x="6409725" y="3286325"/>
            <a:ext cx="2729100" cy="164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Avenir"/>
                <a:ea typeface="Avenir"/>
                <a:cs typeface="Avenir"/>
                <a:sym typeface="Avenir"/>
              </a:rPr>
              <a:t>You may have noticed blue and yellow ribbons on this art piece during your examination. Take a moment to read </a:t>
            </a:r>
            <a:r>
              <a:rPr lang="en" sz="1000">
                <a:solidFill>
                  <a:srgbClr val="FFFFFF"/>
                </a:solidFill>
                <a:uFill>
                  <a:noFill/>
                </a:uFill>
                <a:latin typeface="Avenir"/>
                <a:ea typeface="Avenir"/>
                <a:cs typeface="Avenir"/>
                <a:sym typeface="Avenir"/>
                <a:hlinkClick r:id="rId11">
                  <a:extLst>
                    <a:ext uri="{A12FA001-AC4F-418D-AE19-62706E023703}">
                      <ahyp:hlinkClr val="tx"/>
                    </a:ext>
                  </a:extLst>
                </a:hlinkClick>
              </a:rPr>
              <a:t>“</a:t>
            </a:r>
            <a:r>
              <a:rPr lang="en" sz="1000" u="sng">
                <a:solidFill>
                  <a:srgbClr val="FFFFFF"/>
                </a:solidFill>
                <a:latin typeface="Avenir"/>
                <a:ea typeface="Avenir"/>
                <a:cs typeface="Avenir"/>
                <a:sym typeface="Avenir"/>
                <a:hlinkClick r:id="rId12">
                  <a:extLst>
                    <a:ext uri="{A12FA001-AC4F-418D-AE19-62706E023703}">
                      <ahyp:hlinkClr val="tx"/>
                    </a:ext>
                  </a:extLst>
                </a:hlinkClick>
              </a:rPr>
              <a:t>Hong Kong protests: The symbols and songs explained,</a:t>
            </a:r>
            <a:r>
              <a:rPr lang="en" sz="1000">
                <a:solidFill>
                  <a:srgbClr val="FFFFFF"/>
                </a:solidFill>
                <a:uFill>
                  <a:noFill/>
                </a:uFill>
                <a:latin typeface="Avenir"/>
                <a:ea typeface="Avenir"/>
                <a:cs typeface="Avenir"/>
                <a:sym typeface="Avenir"/>
                <a:hlinkClick r:id="rId13">
                  <a:extLst>
                    <a:ext uri="{A12FA001-AC4F-418D-AE19-62706E023703}">
                      <ahyp:hlinkClr val="tx"/>
                    </a:ext>
                  </a:extLst>
                </a:hlinkClick>
              </a:rPr>
              <a:t>”</a:t>
            </a:r>
            <a:r>
              <a:rPr lang="en" sz="1000">
                <a:solidFill>
                  <a:srgbClr val="FFFFFF"/>
                </a:solidFill>
                <a:latin typeface="Avenir"/>
                <a:ea typeface="Avenir"/>
                <a:cs typeface="Avenir"/>
                <a:sym typeface="Avenir"/>
              </a:rPr>
              <a:t> by Jasmine Coleman with BBC News to learn more about the meaning behind these symbols. </a:t>
            </a:r>
            <a:endParaRPr sz="1000">
              <a:solidFill>
                <a:srgbClr val="FFFFFF"/>
              </a:solidFill>
              <a:latin typeface="Avenir"/>
              <a:ea typeface="Avenir"/>
              <a:cs typeface="Avenir"/>
              <a:sym typeface="Avenir"/>
            </a:endParaRPr>
          </a:p>
          <a:p>
            <a:pPr indent="0" lvl="0" marL="0" rtl="0" algn="l">
              <a:spcBef>
                <a:spcPts val="0"/>
              </a:spcBef>
              <a:spcAft>
                <a:spcPts val="0"/>
              </a:spcAft>
              <a:buNone/>
            </a:pPr>
            <a:r>
              <a:rPr lang="en" sz="1000">
                <a:solidFill>
                  <a:srgbClr val="FFFFFF"/>
                </a:solidFill>
                <a:latin typeface="Avenir"/>
                <a:ea typeface="Avenir"/>
                <a:cs typeface="Avenir"/>
                <a:sym typeface="Avenir"/>
              </a:rPr>
              <a:t>(This link will direct to a seperate website)</a:t>
            </a:r>
            <a:endParaRPr sz="1000">
              <a:solidFill>
                <a:srgbClr val="FFFFFF"/>
              </a:solidFill>
              <a:latin typeface="Avenir"/>
              <a:ea typeface="Avenir"/>
              <a:cs typeface="Avenir"/>
              <a:sym typeface="Avenir"/>
            </a:endParaRPr>
          </a:p>
          <a:p>
            <a:pPr indent="0" lvl="0" marL="0" rtl="0" algn="l">
              <a:spcBef>
                <a:spcPts val="0"/>
              </a:spcBef>
              <a:spcAft>
                <a:spcPts val="0"/>
              </a:spcAft>
              <a:buNone/>
            </a:pPr>
            <a:r>
              <a:t/>
            </a:r>
            <a:endParaRPr b="1" sz="500">
              <a:solidFill>
                <a:srgbClr val="FFFFFF"/>
              </a:solidFill>
              <a:latin typeface="Avenir"/>
              <a:ea typeface="Avenir"/>
              <a:cs typeface="Avenir"/>
              <a:sym typeface="Avenir"/>
            </a:endParaRPr>
          </a:p>
          <a:p>
            <a:pPr indent="0" lvl="0" marL="0" rtl="0" algn="l">
              <a:spcBef>
                <a:spcPts val="0"/>
              </a:spcBef>
              <a:spcAft>
                <a:spcPts val="0"/>
              </a:spcAft>
              <a:buNone/>
            </a:pPr>
            <a:r>
              <a:rPr b="1" lang="en" sz="1000">
                <a:solidFill>
                  <a:srgbClr val="FFFFFF"/>
                </a:solidFill>
                <a:latin typeface="Avenir"/>
                <a:ea typeface="Avenir"/>
                <a:cs typeface="Avenir"/>
                <a:sym typeface="Avenir"/>
              </a:rPr>
              <a:t>How does this new information impact your interpretation of this work?</a:t>
            </a:r>
            <a:endParaRPr b="1" sz="1000">
              <a:solidFill>
                <a:srgbClr val="FFFFFF"/>
              </a:solidFill>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28"/>
          <p:cNvPicPr preferRelativeResize="0"/>
          <p:nvPr/>
        </p:nvPicPr>
        <p:blipFill rotWithShape="1">
          <a:blip r:embed="rId3">
            <a:alphaModFix/>
          </a:blip>
          <a:srcRect b="0" l="9212" r="8967" t="-1183"/>
          <a:stretch/>
        </p:blipFill>
        <p:spPr>
          <a:xfrm>
            <a:off x="5527650" y="-30538"/>
            <a:ext cx="3616352" cy="5204578"/>
          </a:xfrm>
          <a:prstGeom prst="rect">
            <a:avLst/>
          </a:prstGeom>
          <a:noFill/>
          <a:ln>
            <a:noFill/>
          </a:ln>
        </p:spPr>
      </p:pic>
      <p:sp>
        <p:nvSpPr>
          <p:cNvPr id="254" name="Google Shape;254;p28"/>
          <p:cNvSpPr txBox="1"/>
          <p:nvPr/>
        </p:nvSpPr>
        <p:spPr>
          <a:xfrm>
            <a:off x="122175" y="293225"/>
            <a:ext cx="4263900" cy="432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100">
                <a:solidFill>
                  <a:schemeClr val="dk1"/>
                </a:solidFill>
              </a:rPr>
              <a:t>Beth Lo</a:t>
            </a:r>
            <a:r>
              <a:rPr lang="en" sz="1100">
                <a:solidFill>
                  <a:schemeClr val="dk1"/>
                </a:solidFill>
                <a:latin typeface="Avenir"/>
                <a:ea typeface="Avenir"/>
                <a:cs typeface="Avenir"/>
                <a:sym typeface="Avenir"/>
              </a:rPr>
              <a:t> (b. 1949) was born in Lafayette, Indiana shortly after her parents emigrated from China. Water, a central element in many of her works is represented with a blue/green celadon glaze, conjuring the frustration, alienation, and disaster Lo experienced during her childhood. </a:t>
            </a:r>
            <a:endParaRPr sz="1100">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Avenir"/>
                <a:ea typeface="Avenir"/>
                <a:cs typeface="Avenir"/>
                <a:sym typeface="Avenir"/>
              </a:rPr>
              <a:t>The birth of her son in 1987 marked a turning point in her work, which now uses calligraphy and traditional Chinese form and iconography to examine the intersection of heritage, identity, motherhood, and parenting.</a:t>
            </a:r>
            <a:endParaRPr sz="1100">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Avenir"/>
                <a:ea typeface="Avenir"/>
                <a:cs typeface="Avenir"/>
                <a:sym typeface="Avenir"/>
              </a:rPr>
              <a:t>Lo received a Bachelor of General Studies from the University of Michigan and an MFA from the University of Montana. She received a United States Artists $50,000 fellowship and a Visual Artists Fellowship Grant from the National Endowment for the Arts. Her work has been exhibited and collected by museums internationally.</a:t>
            </a:r>
            <a:endParaRPr sz="1100">
              <a:solidFill>
                <a:schemeClr val="dk1"/>
              </a:solidFill>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55" name="Google Shape;255;p28"/>
          <p:cNvSpPr txBox="1"/>
          <p:nvPr/>
        </p:nvSpPr>
        <p:spPr>
          <a:xfrm>
            <a:off x="3721650" y="4553400"/>
            <a:ext cx="1806000" cy="590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chemeClr val="dk1"/>
                </a:solidFill>
                <a:latin typeface="Avenir"/>
                <a:ea typeface="Avenir"/>
                <a:cs typeface="Avenir"/>
                <a:sym typeface="Avenir"/>
              </a:rPr>
              <a:t>Beth Lo</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b="1" lang="en" sz="1000">
                <a:solidFill>
                  <a:schemeClr val="dk1"/>
                </a:solidFill>
                <a:latin typeface="Avenir"/>
                <a:ea typeface="Avenir"/>
                <a:cs typeface="Avenir"/>
                <a:sym typeface="Avenir"/>
              </a:rPr>
              <a:t>Portrait</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lang="en" sz="1000">
                <a:solidFill>
                  <a:schemeClr val="dk1"/>
                </a:solidFill>
                <a:latin typeface="Avenir"/>
                <a:ea typeface="Avenir"/>
                <a:cs typeface="Avenir"/>
                <a:sym typeface="Avenir"/>
              </a:rPr>
              <a:t>Photo Credit: Chris Autio</a:t>
            </a:r>
            <a:endParaRPr sz="1000">
              <a:solidFill>
                <a:schemeClr val="dk1"/>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9"/>
          <p:cNvSpPr txBox="1"/>
          <p:nvPr/>
        </p:nvSpPr>
        <p:spPr>
          <a:xfrm>
            <a:off x="5528925" y="0"/>
            <a:ext cx="3615000" cy="28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venir"/>
                <a:ea typeface="Avenir"/>
                <a:cs typeface="Avenir"/>
                <a:sym typeface="Avenir"/>
              </a:rPr>
              <a:t>Use your visual thinking strategies to think about Lo’s work shown on the left.</a:t>
            </a:r>
            <a:r>
              <a:rPr lang="en">
                <a:latin typeface="Avenir"/>
                <a:ea typeface="Avenir"/>
                <a:cs typeface="Avenir"/>
                <a:sym typeface="Avenir"/>
              </a:rPr>
              <a:t> </a:t>
            </a:r>
            <a:endParaRPr>
              <a:latin typeface="Avenir"/>
              <a:ea typeface="Avenir"/>
              <a:cs typeface="Avenir"/>
              <a:sym typeface="Avenir"/>
            </a:endParaRPr>
          </a:p>
          <a:p>
            <a:pPr indent="0" lvl="0" marL="0" rtl="0" algn="l">
              <a:spcBef>
                <a:spcPts val="0"/>
              </a:spcBef>
              <a:spcAft>
                <a:spcPts val="0"/>
              </a:spcAft>
              <a:buNone/>
            </a:pPr>
            <a:r>
              <a:t/>
            </a:r>
            <a:endParaRPr sz="1100">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3">
                  <a:extLst>
                    <a:ext uri="{A12FA001-AC4F-418D-AE19-62706E023703}">
                      <ahyp:hlinkClr val="tx"/>
                    </a:ext>
                  </a:extLst>
                </a:hlinkClick>
              </a:rPr>
              <a:t>1.  What do you see?</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4">
                  <a:extLst>
                    <a:ext uri="{A12FA001-AC4F-418D-AE19-62706E023703}">
                      <ahyp:hlinkClr val="tx"/>
                    </a:ext>
                  </a:extLst>
                </a:hlinkClick>
              </a:rPr>
              <a:t>2.  What is going on in this art object?</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5">
                  <a:extLst>
                    <a:ext uri="{A12FA001-AC4F-418D-AE19-62706E023703}">
                      <ahyp:hlinkClr val="tx"/>
                    </a:ext>
                  </a:extLst>
                </a:hlinkClick>
              </a:rPr>
              <a:t>3. What makes you say that?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6">
                  <a:extLst>
                    <a:ext uri="{A12FA001-AC4F-418D-AE19-62706E023703}">
                      <ahyp:hlinkClr val="tx"/>
                    </a:ext>
                  </a:extLst>
                </a:hlinkClick>
              </a:rPr>
              <a:t>4. What else can you find?   </a:t>
            </a:r>
            <a:r>
              <a:rPr lang="en" sz="1200" u="sng">
                <a:solidFill>
                  <a:srgbClr val="434343"/>
                </a:solidFill>
                <a:latin typeface="Avenir"/>
                <a:ea typeface="Avenir"/>
                <a:cs typeface="Avenir"/>
                <a:sym typeface="Avenir"/>
                <a:hlinkClick action="ppaction://hlinksldjump" r:id="rId7">
                  <a:extLst>
                    <a:ext uri="{A12FA001-AC4F-418D-AE19-62706E023703}">
                      <ahyp:hlinkClr val="tx"/>
                    </a:ext>
                  </a:extLst>
                </a:hlinkClick>
              </a:rPr>
              <a:t> </a:t>
            </a:r>
            <a:r>
              <a:rPr i="1" lang="en" sz="1200" u="sng">
                <a:solidFill>
                  <a:srgbClr val="434343"/>
                </a:solidFill>
                <a:latin typeface="Avenir"/>
                <a:ea typeface="Avenir"/>
                <a:cs typeface="Avenir"/>
                <a:sym typeface="Avenir"/>
                <a:hlinkClick action="ppaction://hlinksldjump" r:id="rId8">
                  <a:extLst>
                    <a:ext uri="{A12FA001-AC4F-418D-AE19-62706E023703}">
                      <ahyp:hlinkClr val="tx"/>
                    </a:ext>
                  </a:extLst>
                </a:hlinkClick>
              </a:rPr>
              <a:t> </a:t>
            </a:r>
            <a:endParaRPr i="1" sz="12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i="1" sz="12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200" u="sng">
                <a:solidFill>
                  <a:srgbClr val="434343"/>
                </a:solidFill>
                <a:latin typeface="Avenir"/>
                <a:ea typeface="Avenir"/>
                <a:cs typeface="Avenir"/>
                <a:sym typeface="Avenir"/>
                <a:hlinkClick action="ppaction://hlinksldjump" r:id="rId9">
                  <a:extLst>
                    <a:ext uri="{A12FA001-AC4F-418D-AE19-62706E023703}">
                      <ahyp:hlinkClr val="tx"/>
                    </a:ext>
                  </a:extLst>
                </a:hlinkClick>
              </a:rPr>
              <a:t>5. What do you think motivated the artist to make this art object?</a:t>
            </a:r>
            <a:endParaRPr sz="1200">
              <a:solidFill>
                <a:srgbClr val="434343"/>
              </a:solidFill>
              <a:latin typeface="Avenir"/>
              <a:ea typeface="Avenir"/>
              <a:cs typeface="Avenir"/>
              <a:sym typeface="Avenir"/>
            </a:endParaRPr>
          </a:p>
          <a:p>
            <a:pPr indent="0" lvl="0" marL="0" rtl="0" algn="l">
              <a:spcBef>
                <a:spcPts val="0"/>
              </a:spcBef>
              <a:spcAft>
                <a:spcPts val="0"/>
              </a:spcAft>
              <a:buNone/>
            </a:pPr>
            <a:r>
              <a:t/>
            </a:r>
            <a:endParaRPr sz="1100">
              <a:solidFill>
                <a:schemeClr val="dk1"/>
              </a:solidFill>
              <a:latin typeface="Avenir"/>
              <a:ea typeface="Avenir"/>
              <a:cs typeface="Avenir"/>
              <a:sym typeface="Avenir"/>
            </a:endParaRPr>
          </a:p>
          <a:p>
            <a:pPr indent="0" lvl="0" marL="0" rtl="0" algn="r">
              <a:spcBef>
                <a:spcPts val="0"/>
              </a:spcBef>
              <a:spcAft>
                <a:spcPts val="0"/>
              </a:spcAft>
              <a:buNone/>
            </a:pPr>
            <a:r>
              <a:t/>
            </a:r>
            <a:endParaRPr sz="1100">
              <a:latin typeface="Avenir"/>
              <a:ea typeface="Avenir"/>
              <a:cs typeface="Avenir"/>
              <a:sym typeface="Avenir"/>
            </a:endParaRPr>
          </a:p>
          <a:p>
            <a:pPr indent="0" lvl="0" marL="0" rtl="0" algn="r">
              <a:spcBef>
                <a:spcPts val="0"/>
              </a:spcBef>
              <a:spcAft>
                <a:spcPts val="0"/>
              </a:spcAft>
              <a:buNone/>
            </a:pPr>
            <a:r>
              <a:rPr lang="en" sz="1200">
                <a:latin typeface="Avenir"/>
                <a:ea typeface="Avenir"/>
                <a:cs typeface="Avenir"/>
                <a:sym typeface="Avenir"/>
              </a:rPr>
              <a:t> </a:t>
            </a:r>
            <a:r>
              <a:rPr i="1" lang="en" sz="1200">
                <a:latin typeface="Avenir"/>
                <a:ea typeface="Avenir"/>
                <a:cs typeface="Avenir"/>
                <a:sym typeface="Avenir"/>
              </a:rPr>
              <a:t> </a:t>
            </a:r>
            <a:endParaRPr i="1" sz="1200">
              <a:latin typeface="Avenir"/>
              <a:ea typeface="Avenir"/>
              <a:cs typeface="Avenir"/>
              <a:sym typeface="Avenir"/>
            </a:endParaRPr>
          </a:p>
        </p:txBody>
      </p:sp>
      <p:pic>
        <p:nvPicPr>
          <p:cNvPr id="261" name="Google Shape;261;p29"/>
          <p:cNvPicPr preferRelativeResize="0"/>
          <p:nvPr/>
        </p:nvPicPr>
        <p:blipFill>
          <a:blip r:embed="rId10">
            <a:alphaModFix/>
          </a:blip>
          <a:stretch>
            <a:fillRect/>
          </a:stretch>
        </p:blipFill>
        <p:spPr>
          <a:xfrm>
            <a:off x="0" y="0"/>
            <a:ext cx="3889200" cy="5192376"/>
          </a:xfrm>
          <a:prstGeom prst="rect">
            <a:avLst/>
          </a:prstGeom>
          <a:noFill/>
          <a:ln>
            <a:noFill/>
          </a:ln>
        </p:spPr>
      </p:pic>
      <p:sp>
        <p:nvSpPr>
          <p:cNvPr id="262" name="Google Shape;262;p29"/>
          <p:cNvSpPr txBox="1"/>
          <p:nvPr/>
        </p:nvSpPr>
        <p:spPr>
          <a:xfrm>
            <a:off x="3889200" y="3868200"/>
            <a:ext cx="2109600" cy="12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Avenir"/>
                <a:ea typeface="Avenir"/>
                <a:cs typeface="Avenir"/>
                <a:sym typeface="Avenir"/>
              </a:rPr>
              <a:t>Left: Beth Lo</a:t>
            </a:r>
            <a:endParaRPr b="1" sz="1000">
              <a:latin typeface="Avenir"/>
              <a:ea typeface="Avenir"/>
              <a:cs typeface="Avenir"/>
              <a:sym typeface="Avenir"/>
            </a:endParaRPr>
          </a:p>
          <a:p>
            <a:pPr indent="0" lvl="0" marL="0" rtl="0" algn="l">
              <a:spcBef>
                <a:spcPts val="0"/>
              </a:spcBef>
              <a:spcAft>
                <a:spcPts val="0"/>
              </a:spcAft>
              <a:buNone/>
            </a:pPr>
            <a:r>
              <a:rPr b="1" lang="en" sz="1000">
                <a:latin typeface="Avenir"/>
                <a:ea typeface="Avenir"/>
                <a:cs typeface="Avenir"/>
                <a:sym typeface="Avenir"/>
              </a:rPr>
              <a:t>Flood, </a:t>
            </a:r>
            <a:r>
              <a:rPr lang="en" sz="1000">
                <a:latin typeface="Avenir"/>
                <a:ea typeface="Avenir"/>
                <a:cs typeface="Avenir"/>
                <a:sym typeface="Avenir"/>
              </a:rPr>
              <a:t>2010 Porcelain and glaze,</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13 x 11 inches each,</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Installation 10 x 10 feet</a:t>
            </a:r>
            <a:endParaRPr sz="1000">
              <a:latin typeface="Avenir"/>
              <a:ea typeface="Avenir"/>
              <a:cs typeface="Avenir"/>
              <a:sym typeface="Avenir"/>
            </a:endParaRPr>
          </a:p>
          <a:p>
            <a:pPr indent="0" lvl="0" marL="0" rtl="0" algn="l">
              <a:spcBef>
                <a:spcPts val="0"/>
              </a:spcBef>
              <a:spcAft>
                <a:spcPts val="0"/>
              </a:spcAft>
              <a:buNone/>
            </a:pPr>
            <a:r>
              <a:t/>
            </a:r>
            <a:endParaRPr sz="1000">
              <a:latin typeface="Avenir"/>
              <a:ea typeface="Avenir"/>
              <a:cs typeface="Avenir"/>
              <a:sym typeface="Avenir"/>
            </a:endParaRPr>
          </a:p>
          <a:p>
            <a:pPr indent="0" lvl="0" marL="0" rtl="0" algn="l">
              <a:spcBef>
                <a:spcPts val="0"/>
              </a:spcBef>
              <a:spcAft>
                <a:spcPts val="0"/>
              </a:spcAft>
              <a:buNone/>
            </a:pPr>
            <a:r>
              <a:rPr lang="en" sz="1000" u="sng">
                <a:solidFill>
                  <a:srgbClr val="990000"/>
                </a:solidFill>
                <a:latin typeface="Avenir"/>
                <a:ea typeface="Avenir"/>
                <a:cs typeface="Avenir"/>
                <a:sym typeface="Avenir"/>
                <a:hlinkClick r:id="rId11">
                  <a:extLst>
                    <a:ext uri="{A12FA001-AC4F-418D-AE19-62706E023703}">
                      <ahyp:hlinkClr val="tx"/>
                    </a:ext>
                  </a:extLst>
                </a:hlinkClick>
              </a:rPr>
              <a:t>Linked Right: Beth Lo</a:t>
            </a:r>
            <a:endParaRPr sz="1000">
              <a:solidFill>
                <a:srgbClr val="990000"/>
              </a:solidFill>
              <a:latin typeface="Avenir"/>
              <a:ea typeface="Avenir"/>
              <a:cs typeface="Avenir"/>
              <a:sym typeface="Avenir"/>
            </a:endParaRPr>
          </a:p>
          <a:p>
            <a:pPr indent="0" lvl="0" marL="0" rtl="0" algn="l">
              <a:spcBef>
                <a:spcPts val="0"/>
              </a:spcBef>
              <a:spcAft>
                <a:spcPts val="0"/>
              </a:spcAft>
              <a:buNone/>
            </a:pPr>
            <a:r>
              <a:rPr lang="en" sz="1000" u="sng">
                <a:solidFill>
                  <a:srgbClr val="990000"/>
                </a:solidFill>
                <a:latin typeface="Avenir"/>
                <a:ea typeface="Avenir"/>
                <a:cs typeface="Avenir"/>
                <a:sym typeface="Avenir"/>
                <a:hlinkClick r:id="rId12">
                  <a:extLst>
                    <a:ext uri="{A12FA001-AC4F-418D-AE19-62706E023703}">
                      <ahyp:hlinkClr val="tx"/>
                    </a:ext>
                  </a:extLst>
                </a:hlinkClick>
              </a:rPr>
              <a:t>Breath, 2018, Porcelain and glaze.</a:t>
            </a:r>
            <a:endParaRPr sz="1000">
              <a:solidFill>
                <a:srgbClr val="990000"/>
              </a:solidFill>
              <a:latin typeface="Avenir"/>
              <a:ea typeface="Avenir"/>
              <a:cs typeface="Avenir"/>
              <a:sym typeface="Avenir"/>
            </a:endParaRPr>
          </a:p>
        </p:txBody>
      </p:sp>
      <p:sp>
        <p:nvSpPr>
          <p:cNvPr id="263" name="Google Shape;263;p29"/>
          <p:cNvSpPr/>
          <p:nvPr/>
        </p:nvSpPr>
        <p:spPr>
          <a:xfrm>
            <a:off x="6438550" y="3173650"/>
            <a:ext cx="2738400" cy="19695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9"/>
          <p:cNvSpPr txBox="1"/>
          <p:nvPr/>
        </p:nvSpPr>
        <p:spPr>
          <a:xfrm>
            <a:off x="6528800" y="3237600"/>
            <a:ext cx="2595300" cy="17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Avenir"/>
                <a:ea typeface="Avenir"/>
                <a:cs typeface="Avenir"/>
                <a:sym typeface="Avenir"/>
              </a:rPr>
              <a:t>Water plays a central role in many of Lo’s works.  Lo remarks that water symbolizes her frustration and alienation she experienced as a child. Take a moment to check out </a:t>
            </a:r>
            <a:r>
              <a:rPr i="1" lang="en" sz="1000" u="sng">
                <a:solidFill>
                  <a:srgbClr val="FFFFFF"/>
                </a:solidFill>
                <a:latin typeface="Avenir"/>
                <a:ea typeface="Avenir"/>
                <a:cs typeface="Avenir"/>
                <a:sym typeface="Avenir"/>
                <a:hlinkClick r:id="rId13">
                  <a:extLst>
                    <a:ext uri="{A12FA001-AC4F-418D-AE19-62706E023703}">
                      <ahyp:hlinkClr val="tx"/>
                    </a:ext>
                  </a:extLst>
                </a:hlinkClick>
              </a:rPr>
              <a:t>Breath</a:t>
            </a:r>
            <a:r>
              <a:rPr i="1" lang="en" sz="1000" u="sng">
                <a:solidFill>
                  <a:srgbClr val="FFFFFF"/>
                </a:solidFill>
                <a:latin typeface="Avenir"/>
                <a:ea typeface="Avenir"/>
                <a:cs typeface="Avenir"/>
                <a:sym typeface="Avenir"/>
                <a:hlinkClick r:id="rId14">
                  <a:extLst>
                    <a:ext uri="{A12FA001-AC4F-418D-AE19-62706E023703}">
                      <ahyp:hlinkClr val="tx"/>
                    </a:ext>
                  </a:extLst>
                </a:hlinkClick>
              </a:rPr>
              <a:t>, </a:t>
            </a:r>
            <a:r>
              <a:rPr lang="en" sz="1000" u="sng">
                <a:solidFill>
                  <a:srgbClr val="FFFFFF"/>
                </a:solidFill>
                <a:latin typeface="Avenir"/>
                <a:ea typeface="Avenir"/>
                <a:cs typeface="Avenir"/>
                <a:sym typeface="Avenir"/>
                <a:hlinkClick r:id="rId15">
                  <a:extLst>
                    <a:ext uri="{A12FA001-AC4F-418D-AE19-62706E023703}">
                      <ahyp:hlinkClr val="tx"/>
                    </a:ext>
                  </a:extLst>
                </a:hlinkClick>
              </a:rPr>
              <a:t>another piece by Beth Lo. (This link will direct to a seperate website)</a:t>
            </a:r>
            <a:endParaRPr sz="1000">
              <a:solidFill>
                <a:srgbClr val="FFFFFF"/>
              </a:solidFill>
              <a:latin typeface="Avenir"/>
              <a:ea typeface="Avenir"/>
              <a:cs typeface="Avenir"/>
              <a:sym typeface="Avenir"/>
            </a:endParaRPr>
          </a:p>
          <a:p>
            <a:pPr indent="0" lvl="0" marL="0" rtl="0" algn="l">
              <a:spcBef>
                <a:spcPts val="0"/>
              </a:spcBef>
              <a:spcAft>
                <a:spcPts val="0"/>
              </a:spcAft>
              <a:buNone/>
            </a:pPr>
            <a:r>
              <a:t/>
            </a:r>
            <a:endParaRPr sz="1000">
              <a:solidFill>
                <a:srgbClr val="FFFFFF"/>
              </a:solidFill>
              <a:latin typeface="Avenir"/>
              <a:ea typeface="Avenir"/>
              <a:cs typeface="Avenir"/>
              <a:sym typeface="Avenir"/>
            </a:endParaRPr>
          </a:p>
          <a:p>
            <a:pPr indent="0" lvl="0" marL="0" rtl="0" algn="l">
              <a:spcBef>
                <a:spcPts val="0"/>
              </a:spcBef>
              <a:spcAft>
                <a:spcPts val="0"/>
              </a:spcAft>
              <a:buNone/>
            </a:pPr>
            <a:r>
              <a:rPr lang="en" sz="1000">
                <a:solidFill>
                  <a:srgbClr val="FFFFFF"/>
                </a:solidFill>
                <a:latin typeface="Avenir"/>
                <a:ea typeface="Avenir"/>
                <a:cs typeface="Avenir"/>
                <a:sym typeface="Avenir"/>
              </a:rPr>
              <a:t>Why do you think Lo chose water to symbolize her frustration and alienation?</a:t>
            </a:r>
            <a:endParaRPr sz="1000">
              <a:solidFill>
                <a:srgbClr val="FFFFFF"/>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30"/>
          <p:cNvPicPr preferRelativeResize="0"/>
          <p:nvPr/>
        </p:nvPicPr>
        <p:blipFill>
          <a:blip r:embed="rId3">
            <a:alphaModFix/>
          </a:blip>
          <a:stretch>
            <a:fillRect/>
          </a:stretch>
        </p:blipFill>
        <p:spPr>
          <a:xfrm>
            <a:off x="-6" y="1"/>
            <a:ext cx="3852606" cy="5143501"/>
          </a:xfrm>
          <a:prstGeom prst="rect">
            <a:avLst/>
          </a:prstGeom>
          <a:noFill/>
          <a:ln>
            <a:noFill/>
          </a:ln>
        </p:spPr>
      </p:pic>
      <p:sp>
        <p:nvSpPr>
          <p:cNvPr id="270" name="Google Shape;270;p30"/>
          <p:cNvSpPr txBox="1"/>
          <p:nvPr/>
        </p:nvSpPr>
        <p:spPr>
          <a:xfrm>
            <a:off x="3852600" y="4358700"/>
            <a:ext cx="2109600" cy="7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Avenir"/>
                <a:ea typeface="Avenir"/>
                <a:cs typeface="Avenir"/>
                <a:sym typeface="Avenir"/>
              </a:rPr>
              <a:t>Beth Lo, Flood, </a:t>
            </a:r>
            <a:endParaRPr b="1"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2010 Porcelain and glaze,</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13 x 11 inches each,</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Installation 10 x 10 feet</a:t>
            </a:r>
            <a:endParaRPr sz="1000">
              <a:latin typeface="Avenir"/>
              <a:ea typeface="Avenir"/>
              <a:cs typeface="Avenir"/>
              <a:sym typeface="Avenir"/>
            </a:endParaRPr>
          </a:p>
          <a:p>
            <a:pPr indent="0" lvl="0" marL="0" rtl="0" algn="l">
              <a:spcBef>
                <a:spcPts val="0"/>
              </a:spcBef>
              <a:spcAft>
                <a:spcPts val="0"/>
              </a:spcAft>
              <a:buNone/>
            </a:pPr>
            <a:r>
              <a:t/>
            </a:r>
            <a:endParaRPr sz="1000">
              <a:solidFill>
                <a:srgbClr val="990000"/>
              </a:solidFill>
              <a:latin typeface="Avenir"/>
              <a:ea typeface="Avenir"/>
              <a:cs typeface="Avenir"/>
              <a:sym typeface="Avenir"/>
            </a:endParaRPr>
          </a:p>
        </p:txBody>
      </p:sp>
      <p:pic>
        <p:nvPicPr>
          <p:cNvPr id="271" name="Google Shape;271;p30"/>
          <p:cNvPicPr preferRelativeResize="0"/>
          <p:nvPr/>
        </p:nvPicPr>
        <p:blipFill>
          <a:blip r:embed="rId4">
            <a:alphaModFix/>
          </a:blip>
          <a:stretch>
            <a:fillRect/>
          </a:stretch>
        </p:blipFill>
        <p:spPr>
          <a:xfrm>
            <a:off x="3852600" y="0"/>
            <a:ext cx="5291400" cy="3963031"/>
          </a:xfrm>
          <a:prstGeom prst="rect">
            <a:avLst/>
          </a:prstGeom>
          <a:noFill/>
          <a:ln>
            <a:noFill/>
          </a:ln>
        </p:spPr>
      </p:pic>
      <p:sp>
        <p:nvSpPr>
          <p:cNvPr id="272" name="Google Shape;272;p30"/>
          <p:cNvSpPr/>
          <p:nvPr/>
        </p:nvSpPr>
        <p:spPr>
          <a:xfrm>
            <a:off x="7296650" y="4414800"/>
            <a:ext cx="1789200" cy="652500"/>
          </a:xfrm>
          <a:prstGeom prst="roundRect">
            <a:avLst>
              <a:gd fmla="val 16667"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3" name="Google Shape;273;p30"/>
          <p:cNvGrpSpPr/>
          <p:nvPr/>
        </p:nvGrpSpPr>
        <p:grpSpPr>
          <a:xfrm>
            <a:off x="7421475" y="4543463"/>
            <a:ext cx="1595875" cy="434100"/>
            <a:chOff x="425775" y="3566838"/>
            <a:chExt cx="1595875" cy="434100"/>
          </a:xfrm>
        </p:grpSpPr>
        <p:sp>
          <p:nvSpPr>
            <p:cNvPr id="274" name="Google Shape;274;p30">
              <a:hlinkClick action="ppaction://hlinksldjump" r:id="rId5"/>
            </p:cNvPr>
            <p:cNvSpPr/>
            <p:nvPr/>
          </p:nvSpPr>
          <p:spPr>
            <a:xfrm rot="5400000">
              <a:off x="1590100" y="3569388"/>
              <a:ext cx="434100" cy="4290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0"/>
            <p:cNvSpPr txBox="1"/>
            <p:nvPr/>
          </p:nvSpPr>
          <p:spPr>
            <a:xfrm>
              <a:off x="425775" y="3608975"/>
              <a:ext cx="14655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FFFF"/>
                  </a:solidFill>
                  <a:latin typeface="Avenir"/>
                  <a:ea typeface="Avenir"/>
                  <a:cs typeface="Avenir"/>
                  <a:sym typeface="Avenir"/>
                  <a:hlinkClick action="ppaction://hlinksldjump" r:id="rId6">
                    <a:extLst>
                      <a:ext uri="{A12FA001-AC4F-418D-AE19-62706E023703}">
                        <ahyp:hlinkClr val="tx"/>
                      </a:ext>
                    </a:extLst>
                  </a:hlinkClick>
                </a:rPr>
                <a:t>Navigation Page</a:t>
              </a:r>
              <a:endParaRPr sz="1200">
                <a:solidFill>
                  <a:srgbClr val="FFFFFF"/>
                </a:solidFill>
                <a:latin typeface="Avenir"/>
                <a:ea typeface="Avenir"/>
                <a:cs typeface="Avenir"/>
                <a:sym typeface="Aveni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1"/>
          <p:cNvSpPr txBox="1"/>
          <p:nvPr>
            <p:ph idx="1" type="body"/>
          </p:nvPr>
        </p:nvSpPr>
        <p:spPr>
          <a:xfrm>
            <a:off x="0" y="73300"/>
            <a:ext cx="4190400" cy="4349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100" u="sng">
                <a:solidFill>
                  <a:schemeClr val="dk1"/>
                </a:solidFill>
              </a:rPr>
              <a:t>Cathy Lu</a:t>
            </a:r>
            <a:r>
              <a:rPr lang="en" sz="1100">
                <a:solidFill>
                  <a:schemeClr val="dk1"/>
                </a:solidFill>
                <a:latin typeface="Avenir"/>
                <a:ea typeface="Avenir"/>
                <a:cs typeface="Avenir"/>
                <a:sym typeface="Avenir"/>
              </a:rPr>
              <a:t> (b. 1984) grew up as part of the only Chinese American family in a Miami, Florida neighborhood that was home to Cuban exiles and immigrants. “I’m uncomfortable with the phrase Asian American because I’ve always felt that having been born here, I’m just ‘American’, but I understand that I will never be seen that way. I’ve always been surprised about how people react by the way I look – assuming that I can or can’t speak Chinese or English. If I’m in Noe Valley washing my clothes at the laundromat, people will sometimes assume I work there.”</a:t>
            </a:r>
            <a:endParaRPr sz="1100">
              <a:solidFill>
                <a:schemeClr val="dk1"/>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Avenir"/>
                <a:ea typeface="Avenir"/>
                <a:cs typeface="Avenir"/>
                <a:sym typeface="Avenir"/>
              </a:rPr>
              <a:t>Lu’s work explores the idea that food can be a language of home, and deconstructs the way food (fruits, sauces, spices, and more) create a sense of identity and belonging. By manipulating traditional imagery of Chinese art and presentation, she unpacks what it means to be trans-cultural, and how ideas of cultural ‘authenticity’ and ‘tradition’ interface with contemporary trans-cultural experiences.</a:t>
            </a:r>
            <a:endParaRPr sz="1100">
              <a:solidFill>
                <a:schemeClr val="dk1"/>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Avenir"/>
                <a:ea typeface="Avenir"/>
                <a:cs typeface="Avenir"/>
                <a:sym typeface="Avenir"/>
              </a:rPr>
              <a:t>Lu received her BA and BFA from Tufts University and The School of the Museum of Fine Arts (Boston, MA) and her MFA from the San Francisco Art Institute (San Francisco, CA). </a:t>
            </a:r>
            <a:endParaRPr/>
          </a:p>
        </p:txBody>
      </p:sp>
      <p:pic>
        <p:nvPicPr>
          <p:cNvPr id="281" name="Google Shape;281;p31"/>
          <p:cNvPicPr preferRelativeResize="0"/>
          <p:nvPr/>
        </p:nvPicPr>
        <p:blipFill rotWithShape="1">
          <a:blip r:embed="rId3">
            <a:alphaModFix/>
          </a:blip>
          <a:srcRect b="0" l="9266" r="14844" t="0"/>
          <a:stretch/>
        </p:blipFill>
        <p:spPr>
          <a:xfrm>
            <a:off x="5239500" y="0"/>
            <a:ext cx="3903599" cy="5143499"/>
          </a:xfrm>
          <a:prstGeom prst="rect">
            <a:avLst/>
          </a:prstGeom>
          <a:noFill/>
          <a:ln>
            <a:noFill/>
          </a:ln>
        </p:spPr>
      </p:pic>
      <p:sp>
        <p:nvSpPr>
          <p:cNvPr id="282" name="Google Shape;282;p31"/>
          <p:cNvSpPr txBox="1"/>
          <p:nvPr/>
        </p:nvSpPr>
        <p:spPr>
          <a:xfrm>
            <a:off x="3416850" y="4705800"/>
            <a:ext cx="1806000" cy="46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chemeClr val="dk1"/>
                </a:solidFill>
                <a:latin typeface="Avenir"/>
                <a:ea typeface="Avenir"/>
                <a:cs typeface="Avenir"/>
                <a:sym typeface="Avenir"/>
              </a:rPr>
              <a:t>Cathy Lu</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b="1" lang="en" sz="1000">
                <a:solidFill>
                  <a:schemeClr val="dk1"/>
                </a:solidFill>
                <a:latin typeface="Avenir"/>
                <a:ea typeface="Avenir"/>
                <a:cs typeface="Avenir"/>
                <a:sym typeface="Avenir"/>
              </a:rPr>
              <a:t>Portrait</a:t>
            </a:r>
            <a:endParaRPr b="1" sz="1000">
              <a:solidFill>
                <a:schemeClr val="dk1"/>
              </a:solidFill>
              <a:latin typeface="Avenir"/>
              <a:ea typeface="Avenir"/>
              <a:cs typeface="Avenir"/>
              <a:sym typeface="Avenir"/>
            </a:endParaRPr>
          </a:p>
          <a:p>
            <a:pPr indent="0" lvl="0" marL="0" rtl="0" algn="r">
              <a:spcBef>
                <a:spcPts val="0"/>
              </a:spcBef>
              <a:spcAft>
                <a:spcPts val="0"/>
              </a:spcAft>
              <a:buNone/>
            </a:pPr>
            <a:r>
              <a:t/>
            </a:r>
            <a:endParaRPr sz="1000">
              <a:solidFill>
                <a:schemeClr val="dk1"/>
              </a:solidFill>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p:nvPr/>
        </p:nvSpPr>
        <p:spPr>
          <a:xfrm>
            <a:off x="0" y="2832750"/>
            <a:ext cx="9211500" cy="23787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txBox="1"/>
          <p:nvPr/>
        </p:nvSpPr>
        <p:spPr>
          <a:xfrm>
            <a:off x="6504925" y="0"/>
            <a:ext cx="2672400" cy="374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2000">
                <a:solidFill>
                  <a:srgbClr val="434343"/>
                </a:solidFill>
                <a:latin typeface="Avenir"/>
                <a:ea typeface="Avenir"/>
                <a:cs typeface="Avenir"/>
                <a:sym typeface="Avenir"/>
              </a:rPr>
              <a:t>Tour </a:t>
            </a:r>
            <a:r>
              <a:rPr lang="en" sz="2000">
                <a:solidFill>
                  <a:srgbClr val="434343"/>
                </a:solidFill>
                <a:latin typeface="Avenir"/>
                <a:ea typeface="Avenir"/>
                <a:cs typeface="Avenir"/>
                <a:sym typeface="Avenir"/>
              </a:rPr>
              <a:t>Navigation</a:t>
            </a:r>
            <a:r>
              <a:rPr lang="en" sz="2000">
                <a:solidFill>
                  <a:srgbClr val="434343"/>
                </a:solidFill>
                <a:latin typeface="Avenir"/>
                <a:ea typeface="Avenir"/>
                <a:cs typeface="Avenir"/>
                <a:sym typeface="Avenir"/>
              </a:rPr>
              <a:t> Page</a:t>
            </a:r>
            <a:endParaRPr sz="2000">
              <a:solidFill>
                <a:srgbClr val="434343"/>
              </a:solidFill>
              <a:latin typeface="Avenir"/>
              <a:ea typeface="Avenir"/>
              <a:cs typeface="Avenir"/>
              <a:sym typeface="Avenir"/>
            </a:endParaRPr>
          </a:p>
          <a:p>
            <a:pPr indent="0" lvl="0" marL="0" rtl="0" algn="r">
              <a:spcBef>
                <a:spcPts val="0"/>
              </a:spcBef>
              <a:spcAft>
                <a:spcPts val="0"/>
              </a:spcAft>
              <a:buNone/>
            </a:pPr>
            <a:r>
              <a:t/>
            </a:r>
            <a:endParaRPr/>
          </a:p>
        </p:txBody>
      </p:sp>
      <p:grpSp>
        <p:nvGrpSpPr>
          <p:cNvPr id="62" name="Google Shape;62;p14"/>
          <p:cNvGrpSpPr/>
          <p:nvPr/>
        </p:nvGrpSpPr>
        <p:grpSpPr>
          <a:xfrm>
            <a:off x="1635683" y="285750"/>
            <a:ext cx="2583617" cy="2709518"/>
            <a:chOff x="1940483" y="666750"/>
            <a:chExt cx="2583617" cy="2709518"/>
          </a:xfrm>
        </p:grpSpPr>
        <p:sp>
          <p:nvSpPr>
            <p:cNvPr id="63" name="Google Shape;63;p14"/>
            <p:cNvSpPr/>
            <p:nvPr/>
          </p:nvSpPr>
          <p:spPr>
            <a:xfrm rot="2700000">
              <a:off x="2933120" y="420112"/>
              <a:ext cx="561726" cy="3040276"/>
            </a:xfrm>
            <a:prstGeom prst="roundRect">
              <a:avLst>
                <a:gd fmla="val 50000" name="adj"/>
              </a:avLst>
            </a:prstGeom>
            <a:gradFill>
              <a:gsLst>
                <a:gs pos="0">
                  <a:srgbClr val="DB0000"/>
                </a:gs>
                <a:gs pos="100000">
                  <a:srgbClr val="54030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2103074" y="3002168"/>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0D5DDF"/>
                  </a:solidFill>
                  <a:latin typeface="Roboto"/>
                  <a:ea typeface="Roboto"/>
                  <a:cs typeface="Roboto"/>
                  <a:sym typeface="Roboto"/>
                </a:rPr>
                <a:t>2</a:t>
              </a:r>
              <a:endParaRPr b="1" sz="1200">
                <a:solidFill>
                  <a:srgbClr val="0D5DDF"/>
                </a:solidFill>
                <a:latin typeface="Roboto"/>
                <a:ea typeface="Roboto"/>
                <a:cs typeface="Roboto"/>
                <a:sym typeface="Roboto"/>
              </a:endParaRPr>
            </a:p>
          </p:txBody>
        </p:sp>
        <p:sp>
          <p:nvSpPr>
            <p:cNvPr id="65" name="Google Shape;65;p14"/>
            <p:cNvSpPr txBox="1"/>
            <p:nvPr/>
          </p:nvSpPr>
          <p:spPr>
            <a:xfrm rot="-2700000">
              <a:off x="1949463" y="1731506"/>
              <a:ext cx="2565525"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FFFFFF"/>
                  </a:solidFill>
                  <a:latin typeface="Avenir"/>
                  <a:ea typeface="Avenir"/>
                  <a:cs typeface="Avenir"/>
                  <a:sym typeface="Avenir"/>
                </a:rPr>
                <a:t>Introduction to Making In Between</a:t>
              </a:r>
              <a:endParaRPr b="1" sz="700">
                <a:solidFill>
                  <a:srgbClr val="FFFFFF"/>
                </a:solidFill>
                <a:latin typeface="Avenir"/>
                <a:ea typeface="Avenir"/>
                <a:cs typeface="Avenir"/>
                <a:sym typeface="Avenir"/>
              </a:endParaRPr>
            </a:p>
          </p:txBody>
        </p:sp>
        <p:sp>
          <p:nvSpPr>
            <p:cNvPr id="66" name="Google Shape;66;p14"/>
            <p:cNvSpPr txBox="1"/>
            <p:nvPr/>
          </p:nvSpPr>
          <p:spPr>
            <a:xfrm rot="-2700000">
              <a:off x="2531586" y="1946150"/>
              <a:ext cx="2203628" cy="3156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u="sng">
                  <a:solidFill>
                    <a:srgbClr val="434343"/>
                  </a:solidFill>
                  <a:latin typeface="Roboto"/>
                  <a:ea typeface="Roboto"/>
                  <a:cs typeface="Roboto"/>
                  <a:sym typeface="Roboto"/>
                  <a:hlinkClick action="ppaction://hlinksldjump" r:id="rId3">
                    <a:extLst>
                      <a:ext uri="{A12FA001-AC4F-418D-AE19-62706E023703}">
                        <ahyp:hlinkClr val="tx"/>
                      </a:ext>
                    </a:extLst>
                  </a:hlinkClick>
                </a:rPr>
                <a:t>Exhibition Introduction</a:t>
              </a:r>
              <a:endParaRPr b="1" sz="1200">
                <a:solidFill>
                  <a:srgbClr val="434343"/>
                </a:solidFill>
                <a:latin typeface="Roboto"/>
                <a:ea typeface="Roboto"/>
                <a:cs typeface="Roboto"/>
                <a:sym typeface="Roboto"/>
              </a:endParaRPr>
            </a:p>
          </p:txBody>
        </p:sp>
      </p:grpSp>
      <p:sp>
        <p:nvSpPr>
          <p:cNvPr id="67" name="Google Shape;67;p14"/>
          <p:cNvSpPr/>
          <p:nvPr/>
        </p:nvSpPr>
        <p:spPr>
          <a:xfrm rot="2700000">
            <a:off x="4365164" y="39112"/>
            <a:ext cx="561726" cy="3040276"/>
          </a:xfrm>
          <a:prstGeom prst="roundRect">
            <a:avLst>
              <a:gd fmla="val 50000" name="adj"/>
            </a:avLst>
          </a:prstGeom>
          <a:gradFill>
            <a:gsLst>
              <a:gs pos="0">
                <a:srgbClr val="DB0000"/>
              </a:gs>
              <a:gs pos="100000">
                <a:srgbClr val="54030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p:nvPr/>
        </p:nvSpPr>
        <p:spPr>
          <a:xfrm>
            <a:off x="3492367" y="2621168"/>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07BF3"/>
                </a:solidFill>
                <a:latin typeface="Roboto"/>
                <a:ea typeface="Roboto"/>
                <a:cs typeface="Roboto"/>
                <a:sym typeface="Roboto"/>
              </a:rPr>
              <a:t>3</a:t>
            </a:r>
            <a:endParaRPr b="1" sz="1200">
              <a:solidFill>
                <a:srgbClr val="307BF3"/>
              </a:solidFill>
              <a:latin typeface="Roboto"/>
              <a:ea typeface="Roboto"/>
              <a:cs typeface="Roboto"/>
              <a:sym typeface="Roboto"/>
            </a:endParaRPr>
          </a:p>
        </p:txBody>
      </p:sp>
      <p:sp>
        <p:nvSpPr>
          <p:cNvPr id="69" name="Google Shape;69;p14"/>
          <p:cNvSpPr txBox="1"/>
          <p:nvPr/>
        </p:nvSpPr>
        <p:spPr>
          <a:xfrm rot="-2700000">
            <a:off x="3360284" y="1353829"/>
            <a:ext cx="2590132"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FFFFFF"/>
                </a:solidFill>
                <a:latin typeface="Avenir"/>
                <a:ea typeface="Avenir"/>
                <a:cs typeface="Avenir"/>
                <a:sym typeface="Avenir"/>
              </a:rPr>
              <a:t>Art Work Listed by Artist</a:t>
            </a:r>
            <a:endParaRPr b="1" sz="700">
              <a:solidFill>
                <a:srgbClr val="FFFFFF"/>
              </a:solidFill>
              <a:latin typeface="Avenir"/>
              <a:ea typeface="Avenir"/>
              <a:cs typeface="Avenir"/>
              <a:sym typeface="Avenir"/>
            </a:endParaRPr>
          </a:p>
        </p:txBody>
      </p:sp>
      <p:sp>
        <p:nvSpPr>
          <p:cNvPr id="70" name="Google Shape;70;p14"/>
          <p:cNvSpPr/>
          <p:nvPr/>
        </p:nvSpPr>
        <p:spPr>
          <a:xfrm rot="2700000">
            <a:off x="922824" y="39112"/>
            <a:ext cx="561726" cy="3040276"/>
          </a:xfrm>
          <a:prstGeom prst="roundRect">
            <a:avLst>
              <a:gd fmla="val 50000" name="adj"/>
            </a:avLst>
          </a:prstGeom>
          <a:gradFill>
            <a:gsLst>
              <a:gs pos="0">
                <a:srgbClr val="DB0000"/>
              </a:gs>
              <a:gs pos="100000">
                <a:srgbClr val="54030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a:off x="48352" y="2621168"/>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0944A1"/>
                </a:solidFill>
                <a:latin typeface="Roboto"/>
                <a:ea typeface="Roboto"/>
                <a:cs typeface="Roboto"/>
                <a:sym typeface="Roboto"/>
              </a:rPr>
              <a:t>1</a:t>
            </a:r>
            <a:endParaRPr b="1" sz="1200">
              <a:solidFill>
                <a:srgbClr val="0944A1"/>
              </a:solidFill>
              <a:latin typeface="Roboto"/>
              <a:ea typeface="Roboto"/>
              <a:cs typeface="Roboto"/>
              <a:sym typeface="Roboto"/>
            </a:endParaRPr>
          </a:p>
        </p:txBody>
      </p:sp>
      <p:sp>
        <p:nvSpPr>
          <p:cNvPr id="72" name="Google Shape;72;p14"/>
          <p:cNvSpPr txBox="1"/>
          <p:nvPr/>
        </p:nvSpPr>
        <p:spPr>
          <a:xfrm rot="-2700000">
            <a:off x="546986" y="1554543"/>
            <a:ext cx="2203628" cy="33686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u="sng">
                <a:solidFill>
                  <a:srgbClr val="434343"/>
                </a:solidFill>
                <a:latin typeface="Roboto"/>
                <a:ea typeface="Roboto"/>
                <a:cs typeface="Roboto"/>
                <a:sym typeface="Roboto"/>
                <a:hlinkClick action="ppaction://hlinksldjump" r:id="rId4">
                  <a:extLst>
                    <a:ext uri="{A12FA001-AC4F-418D-AE19-62706E023703}">
                      <ahyp:hlinkClr val="tx"/>
                    </a:ext>
                  </a:extLst>
                </a:hlinkClick>
              </a:rPr>
              <a:t>Visual Thinking Strategies</a:t>
            </a:r>
            <a:endParaRPr b="1" sz="1200">
              <a:solidFill>
                <a:srgbClr val="434343"/>
              </a:solidFill>
              <a:latin typeface="Roboto"/>
              <a:ea typeface="Roboto"/>
              <a:cs typeface="Roboto"/>
              <a:sym typeface="Roboto"/>
            </a:endParaRPr>
          </a:p>
        </p:txBody>
      </p:sp>
      <p:sp>
        <p:nvSpPr>
          <p:cNvPr id="73" name="Google Shape;73;p14"/>
          <p:cNvSpPr txBox="1"/>
          <p:nvPr/>
        </p:nvSpPr>
        <p:spPr>
          <a:xfrm rot="-2700000">
            <a:off x="-70542" y="1397906"/>
            <a:ext cx="2459035"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FFFFFF"/>
                </a:solidFill>
                <a:latin typeface="Avenir"/>
                <a:ea typeface="Avenir"/>
                <a:cs typeface="Avenir"/>
                <a:sym typeface="Avenir"/>
              </a:rPr>
              <a:t>How do we think about Art?</a:t>
            </a:r>
            <a:endParaRPr b="1" sz="700">
              <a:solidFill>
                <a:srgbClr val="FFFFFF"/>
              </a:solidFill>
              <a:latin typeface="Avenir"/>
              <a:ea typeface="Avenir"/>
              <a:cs typeface="Avenir"/>
              <a:sym typeface="Avenir"/>
            </a:endParaRPr>
          </a:p>
        </p:txBody>
      </p:sp>
      <p:sp>
        <p:nvSpPr>
          <p:cNvPr id="74" name="Google Shape;74;p14"/>
          <p:cNvSpPr txBox="1"/>
          <p:nvPr/>
        </p:nvSpPr>
        <p:spPr>
          <a:xfrm rot="-2700000">
            <a:off x="800237" y="1381440"/>
            <a:ext cx="2693228" cy="33686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u="sng">
                <a:solidFill>
                  <a:srgbClr val="980000"/>
                </a:solidFill>
                <a:latin typeface="Roboto"/>
                <a:ea typeface="Roboto"/>
                <a:cs typeface="Roboto"/>
                <a:sym typeface="Roboto"/>
                <a:hlinkClick r:id="rId5">
                  <a:extLst>
                    <a:ext uri="{A12FA001-AC4F-418D-AE19-62706E023703}">
                      <ahyp:hlinkClr val="tx"/>
                    </a:ext>
                  </a:extLst>
                </a:hlinkClick>
              </a:rPr>
              <a:t>Principles of Design Vocabulary</a:t>
            </a:r>
            <a:endParaRPr b="1" sz="1200">
              <a:solidFill>
                <a:srgbClr val="980000"/>
              </a:solidFill>
              <a:latin typeface="Roboto"/>
              <a:ea typeface="Roboto"/>
              <a:cs typeface="Roboto"/>
              <a:sym typeface="Roboto"/>
            </a:endParaRPr>
          </a:p>
        </p:txBody>
      </p:sp>
      <p:sp>
        <p:nvSpPr>
          <p:cNvPr id="75" name="Google Shape;75;p14"/>
          <p:cNvSpPr txBox="1"/>
          <p:nvPr/>
        </p:nvSpPr>
        <p:spPr>
          <a:xfrm rot="-2700000">
            <a:off x="2609636" y="1565150"/>
            <a:ext cx="2203628" cy="3156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u="sng">
                <a:solidFill>
                  <a:srgbClr val="434343"/>
                </a:solidFill>
                <a:latin typeface="Roboto"/>
                <a:ea typeface="Roboto"/>
                <a:cs typeface="Roboto"/>
                <a:sym typeface="Roboto"/>
                <a:hlinkClick action="ppaction://hlinksldjump" r:id="rId6">
                  <a:extLst>
                    <a:ext uri="{A12FA001-AC4F-418D-AE19-62706E023703}">
                      <ahyp:hlinkClr val="tx"/>
                    </a:ext>
                  </a:extLst>
                </a:hlinkClick>
              </a:rPr>
              <a:t>What is a Theme in Art?</a:t>
            </a:r>
            <a:endParaRPr b="1" sz="1200">
              <a:solidFill>
                <a:srgbClr val="434343"/>
              </a:solidFill>
              <a:latin typeface="Roboto"/>
              <a:ea typeface="Roboto"/>
              <a:cs typeface="Roboto"/>
              <a:sym typeface="Roboto"/>
            </a:endParaRPr>
          </a:p>
        </p:txBody>
      </p:sp>
      <p:sp>
        <p:nvSpPr>
          <p:cNvPr id="76" name="Google Shape;76;p14"/>
          <p:cNvSpPr txBox="1"/>
          <p:nvPr/>
        </p:nvSpPr>
        <p:spPr>
          <a:xfrm rot="-2700000">
            <a:off x="3916186" y="1565150"/>
            <a:ext cx="2203628" cy="3156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u="sng">
                <a:solidFill>
                  <a:srgbClr val="434343"/>
                </a:solidFill>
                <a:latin typeface="Roboto"/>
                <a:ea typeface="Roboto"/>
                <a:cs typeface="Roboto"/>
                <a:sym typeface="Roboto"/>
                <a:hlinkClick action="ppaction://hlinksldjump" r:id="rId7">
                  <a:extLst>
                    <a:ext uri="{A12FA001-AC4F-418D-AE19-62706E023703}">
                      <ahyp:hlinkClr val="tx"/>
                    </a:ext>
                  </a:extLst>
                </a:hlinkClick>
              </a:rPr>
              <a:t>Jennifer Ling Datchuk</a:t>
            </a:r>
            <a:endParaRPr b="1" sz="1200">
              <a:solidFill>
                <a:srgbClr val="434343"/>
              </a:solidFill>
              <a:latin typeface="Roboto"/>
              <a:ea typeface="Roboto"/>
              <a:cs typeface="Roboto"/>
              <a:sym typeface="Roboto"/>
            </a:endParaRPr>
          </a:p>
        </p:txBody>
      </p:sp>
      <p:sp>
        <p:nvSpPr>
          <p:cNvPr id="77" name="Google Shape;77;p14"/>
          <p:cNvSpPr txBox="1"/>
          <p:nvPr/>
        </p:nvSpPr>
        <p:spPr>
          <a:xfrm rot="-2700000">
            <a:off x="4214296" y="1565137"/>
            <a:ext cx="2203628" cy="3156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u="sng">
                <a:solidFill>
                  <a:srgbClr val="434343"/>
                </a:solidFill>
                <a:latin typeface="Roboto"/>
                <a:ea typeface="Roboto"/>
                <a:cs typeface="Roboto"/>
                <a:sym typeface="Roboto"/>
                <a:hlinkClick action="ppaction://hlinksldjump" r:id="rId8">
                  <a:extLst>
                    <a:ext uri="{A12FA001-AC4F-418D-AE19-62706E023703}">
                      <ahyp:hlinkClr val="tx"/>
                    </a:ext>
                  </a:extLst>
                </a:hlinkClick>
              </a:rPr>
              <a:t>Sin-ying Ho</a:t>
            </a:r>
            <a:endParaRPr b="1" sz="1200">
              <a:solidFill>
                <a:srgbClr val="434343"/>
              </a:solidFill>
              <a:latin typeface="Roboto"/>
              <a:ea typeface="Roboto"/>
              <a:cs typeface="Roboto"/>
              <a:sym typeface="Roboto"/>
            </a:endParaRPr>
          </a:p>
        </p:txBody>
      </p:sp>
      <p:sp>
        <p:nvSpPr>
          <p:cNvPr id="78" name="Google Shape;78;p14"/>
          <p:cNvSpPr txBox="1"/>
          <p:nvPr/>
        </p:nvSpPr>
        <p:spPr>
          <a:xfrm rot="-2700000">
            <a:off x="4512406" y="1565150"/>
            <a:ext cx="2203628" cy="3156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u="sng">
                <a:solidFill>
                  <a:srgbClr val="434343"/>
                </a:solidFill>
                <a:latin typeface="Roboto"/>
                <a:ea typeface="Roboto"/>
                <a:cs typeface="Roboto"/>
                <a:sym typeface="Roboto"/>
                <a:hlinkClick action="ppaction://hlinksldjump" r:id="rId9">
                  <a:extLst>
                    <a:ext uri="{A12FA001-AC4F-418D-AE19-62706E023703}">
                      <ahyp:hlinkClr val="tx"/>
                    </a:ext>
                  </a:extLst>
                </a:hlinkClick>
              </a:rPr>
              <a:t>Beth Lo</a:t>
            </a:r>
            <a:endParaRPr b="1" sz="1200">
              <a:solidFill>
                <a:srgbClr val="434343"/>
              </a:solidFill>
              <a:latin typeface="Roboto"/>
              <a:ea typeface="Roboto"/>
              <a:cs typeface="Roboto"/>
              <a:sym typeface="Roboto"/>
            </a:endParaRPr>
          </a:p>
        </p:txBody>
      </p:sp>
      <p:sp>
        <p:nvSpPr>
          <p:cNvPr id="79" name="Google Shape;79;p14"/>
          <p:cNvSpPr txBox="1"/>
          <p:nvPr/>
        </p:nvSpPr>
        <p:spPr>
          <a:xfrm rot="-2700000">
            <a:off x="4810516" y="1565150"/>
            <a:ext cx="2203628" cy="3156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u="sng">
                <a:solidFill>
                  <a:srgbClr val="434343"/>
                </a:solidFill>
                <a:latin typeface="Roboto"/>
                <a:ea typeface="Roboto"/>
                <a:cs typeface="Roboto"/>
                <a:sym typeface="Roboto"/>
                <a:hlinkClick action="ppaction://hlinksldjump" r:id="rId10">
                  <a:extLst>
                    <a:ext uri="{A12FA001-AC4F-418D-AE19-62706E023703}">
                      <ahyp:hlinkClr val="tx"/>
                    </a:ext>
                  </a:extLst>
                </a:hlinkClick>
              </a:rPr>
              <a:t>Cat</a:t>
            </a:r>
            <a:r>
              <a:rPr lang="en" sz="1200" u="sng">
                <a:solidFill>
                  <a:srgbClr val="434343"/>
                </a:solidFill>
                <a:latin typeface="Roboto"/>
                <a:ea typeface="Roboto"/>
                <a:cs typeface="Roboto"/>
                <a:sym typeface="Roboto"/>
                <a:hlinkClick action="ppaction://hlinksldjump" r:id="rId11">
                  <a:extLst>
                    <a:ext uri="{A12FA001-AC4F-418D-AE19-62706E023703}">
                      <ahyp:hlinkClr val="tx"/>
                    </a:ext>
                  </a:extLst>
                </a:hlinkClick>
              </a:rPr>
              <a:t>hy Lu</a:t>
            </a:r>
            <a:endParaRPr b="1" sz="1200">
              <a:solidFill>
                <a:srgbClr val="434343"/>
              </a:solidFill>
              <a:latin typeface="Roboto"/>
              <a:ea typeface="Roboto"/>
              <a:cs typeface="Roboto"/>
              <a:sym typeface="Roboto"/>
            </a:endParaRPr>
          </a:p>
        </p:txBody>
      </p:sp>
      <p:sp>
        <p:nvSpPr>
          <p:cNvPr id="80" name="Google Shape;80;p14"/>
          <p:cNvSpPr txBox="1"/>
          <p:nvPr/>
        </p:nvSpPr>
        <p:spPr>
          <a:xfrm rot="-2700000">
            <a:off x="5108626" y="1565150"/>
            <a:ext cx="2203628" cy="3156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434343"/>
                </a:solidFill>
                <a:latin typeface="Roboto"/>
                <a:ea typeface="Roboto"/>
                <a:cs typeface="Roboto"/>
                <a:sym typeface="Roboto"/>
                <a:hlinkClick action="ppaction://hlinksldjump" r:id="rId12">
                  <a:extLst>
                    <a:ext uri="{A12FA001-AC4F-418D-AE19-62706E023703}">
                      <ahyp:hlinkClr val="tx"/>
                    </a:ext>
                  </a:extLst>
                </a:hlinkClick>
              </a:rPr>
              <a:t>Stephanie H. Shih</a:t>
            </a:r>
            <a:endParaRPr sz="1200">
              <a:solidFill>
                <a:srgbClr val="434343"/>
              </a:solidFill>
              <a:latin typeface="Roboto"/>
              <a:ea typeface="Roboto"/>
              <a:cs typeface="Roboto"/>
              <a:sym typeface="Roboto"/>
            </a:endParaRPr>
          </a:p>
          <a:p>
            <a:pPr indent="0" lvl="0" marL="0" rtl="0" algn="l">
              <a:spcBef>
                <a:spcPts val="1600"/>
              </a:spcBef>
              <a:spcAft>
                <a:spcPts val="1600"/>
              </a:spcAft>
              <a:buNone/>
            </a:pPr>
            <a:r>
              <a:t/>
            </a:r>
            <a:endParaRPr sz="1200">
              <a:latin typeface="Roboto"/>
              <a:ea typeface="Roboto"/>
              <a:cs typeface="Roboto"/>
              <a:sym typeface="Roboto"/>
            </a:endParaRPr>
          </a:p>
        </p:txBody>
      </p:sp>
      <p:sp>
        <p:nvSpPr>
          <p:cNvPr id="81" name="Google Shape;81;p14"/>
          <p:cNvSpPr txBox="1"/>
          <p:nvPr/>
        </p:nvSpPr>
        <p:spPr>
          <a:xfrm rot="-2700000">
            <a:off x="5406736" y="1565150"/>
            <a:ext cx="2203628" cy="3156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434343"/>
                </a:solidFill>
                <a:latin typeface="Roboto"/>
                <a:ea typeface="Roboto"/>
                <a:cs typeface="Roboto"/>
                <a:sym typeface="Roboto"/>
                <a:hlinkClick action="ppaction://hlinksldjump" r:id="rId13">
                  <a:extLst>
                    <a:ext uri="{A12FA001-AC4F-418D-AE19-62706E023703}">
                      <ahyp:hlinkClr val="tx"/>
                    </a:ext>
                  </a:extLst>
                </a:hlinkClick>
              </a:rPr>
              <a:t>Wanxin Zhang</a:t>
            </a:r>
            <a:endParaRPr sz="1200">
              <a:solidFill>
                <a:srgbClr val="434343"/>
              </a:solidFill>
              <a:latin typeface="Roboto"/>
              <a:ea typeface="Roboto"/>
              <a:cs typeface="Roboto"/>
              <a:sym typeface="Roboto"/>
            </a:endParaRPr>
          </a:p>
          <a:p>
            <a:pPr indent="0" lvl="0" marL="0" rtl="0" algn="l">
              <a:spcBef>
                <a:spcPts val="1600"/>
              </a:spcBef>
              <a:spcAft>
                <a:spcPts val="0"/>
              </a:spcAft>
              <a:buNone/>
            </a:pPr>
            <a:r>
              <a:t/>
            </a:r>
            <a:endParaRPr sz="1200">
              <a:latin typeface="Roboto"/>
              <a:ea typeface="Roboto"/>
              <a:cs typeface="Roboto"/>
              <a:sym typeface="Roboto"/>
            </a:endParaRPr>
          </a:p>
          <a:p>
            <a:pPr indent="0" lvl="0" marL="0" rtl="0" algn="l">
              <a:spcBef>
                <a:spcPts val="1600"/>
              </a:spcBef>
              <a:spcAft>
                <a:spcPts val="1600"/>
              </a:spcAft>
              <a:buNone/>
            </a:pPr>
            <a:r>
              <a:t/>
            </a:r>
            <a:endParaRPr sz="1200">
              <a:latin typeface="Roboto"/>
              <a:ea typeface="Roboto"/>
              <a:cs typeface="Roboto"/>
              <a:sym typeface="Roboto"/>
            </a:endParaRPr>
          </a:p>
        </p:txBody>
      </p:sp>
      <p:sp>
        <p:nvSpPr>
          <p:cNvPr id="82" name="Google Shape;82;p14"/>
          <p:cNvSpPr/>
          <p:nvPr/>
        </p:nvSpPr>
        <p:spPr>
          <a:xfrm rot="2700000">
            <a:off x="7066089" y="74937"/>
            <a:ext cx="561726" cy="3040276"/>
          </a:xfrm>
          <a:prstGeom prst="roundRect">
            <a:avLst>
              <a:gd fmla="val 50000" name="adj"/>
            </a:avLst>
          </a:prstGeom>
          <a:gradFill>
            <a:gsLst>
              <a:gs pos="0">
                <a:srgbClr val="DB0000"/>
              </a:gs>
              <a:gs pos="100000">
                <a:srgbClr val="54030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4"/>
          <p:cNvSpPr/>
          <p:nvPr/>
        </p:nvSpPr>
        <p:spPr>
          <a:xfrm>
            <a:off x="6193292" y="26569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07BF3"/>
                </a:solidFill>
                <a:latin typeface="Roboto"/>
                <a:ea typeface="Roboto"/>
                <a:cs typeface="Roboto"/>
                <a:sym typeface="Roboto"/>
              </a:rPr>
              <a:t>4</a:t>
            </a:r>
            <a:endParaRPr b="1" sz="1200">
              <a:solidFill>
                <a:srgbClr val="307BF3"/>
              </a:solidFill>
              <a:latin typeface="Roboto"/>
              <a:ea typeface="Roboto"/>
              <a:cs typeface="Roboto"/>
              <a:sym typeface="Roboto"/>
            </a:endParaRPr>
          </a:p>
        </p:txBody>
      </p:sp>
      <p:sp>
        <p:nvSpPr>
          <p:cNvPr id="84" name="Google Shape;84;p14"/>
          <p:cNvSpPr txBox="1"/>
          <p:nvPr/>
        </p:nvSpPr>
        <p:spPr>
          <a:xfrm rot="-2700000">
            <a:off x="6131463" y="1360554"/>
            <a:ext cx="2507825"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FFFFFF"/>
                </a:solidFill>
                <a:latin typeface="Avenir"/>
                <a:ea typeface="Avenir"/>
                <a:cs typeface="Avenir"/>
                <a:sym typeface="Avenir"/>
              </a:rPr>
              <a:t>Acknowledgments</a:t>
            </a:r>
            <a:r>
              <a:rPr b="1" lang="en" sz="1100">
                <a:solidFill>
                  <a:srgbClr val="FFFFFF"/>
                </a:solidFill>
                <a:latin typeface="Avenir"/>
                <a:ea typeface="Avenir"/>
                <a:cs typeface="Avenir"/>
                <a:sym typeface="Avenir"/>
              </a:rPr>
              <a:t> and helpful links </a:t>
            </a:r>
            <a:endParaRPr b="1" sz="700">
              <a:solidFill>
                <a:srgbClr val="FFFFFF"/>
              </a:solidFill>
              <a:latin typeface="Avenir"/>
              <a:ea typeface="Avenir"/>
              <a:cs typeface="Avenir"/>
              <a:sym typeface="Avenir"/>
            </a:endParaRPr>
          </a:p>
        </p:txBody>
      </p:sp>
      <p:sp>
        <p:nvSpPr>
          <p:cNvPr id="85" name="Google Shape;85;p14"/>
          <p:cNvSpPr txBox="1"/>
          <p:nvPr/>
        </p:nvSpPr>
        <p:spPr>
          <a:xfrm>
            <a:off x="0" y="3145050"/>
            <a:ext cx="6674400" cy="1305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 sz="1100">
                <a:solidFill>
                  <a:srgbClr val="FFFFFF"/>
                </a:solidFill>
                <a:latin typeface="Avenir"/>
                <a:ea typeface="Avenir"/>
                <a:cs typeface="Avenir"/>
                <a:sym typeface="Avenir"/>
              </a:rPr>
              <a:t>To Get Started</a:t>
            </a:r>
            <a:r>
              <a:rPr lang="en" sz="1100">
                <a:solidFill>
                  <a:srgbClr val="FFFFFF"/>
                </a:solidFill>
                <a:latin typeface="Avenir"/>
                <a:ea typeface="Avenir"/>
                <a:cs typeface="Avenir"/>
                <a:sym typeface="Avenir"/>
              </a:rPr>
              <a:t>, select the links above (underlined) to read more about the subject listed.</a:t>
            </a:r>
            <a:endParaRPr sz="1100">
              <a:solidFill>
                <a:srgbClr val="FFFFFF"/>
              </a:solidFill>
              <a:latin typeface="Avenir"/>
              <a:ea typeface="Avenir"/>
              <a:cs typeface="Avenir"/>
              <a:sym typeface="Avenir"/>
            </a:endParaRPr>
          </a:p>
          <a:p>
            <a:pPr indent="0" lvl="0" marL="0" rtl="0" algn="just">
              <a:lnSpc>
                <a:spcPct val="115000"/>
              </a:lnSpc>
              <a:spcBef>
                <a:spcPts val="0"/>
              </a:spcBef>
              <a:spcAft>
                <a:spcPts val="0"/>
              </a:spcAft>
              <a:buNone/>
            </a:pPr>
            <a:r>
              <a:rPr lang="en" sz="1100">
                <a:solidFill>
                  <a:srgbClr val="FFFFFF"/>
                </a:solidFill>
                <a:latin typeface="Avenir"/>
                <a:ea typeface="Avenir"/>
                <a:cs typeface="Avenir"/>
                <a:sym typeface="Avenir"/>
              </a:rPr>
              <a:t>The links are in the suggested order, but you are welcome to jump around if you would like.</a:t>
            </a:r>
            <a:endParaRPr sz="1100">
              <a:solidFill>
                <a:srgbClr val="FFFFFF"/>
              </a:solidFill>
              <a:latin typeface="Avenir"/>
              <a:ea typeface="Avenir"/>
              <a:cs typeface="Avenir"/>
              <a:sym typeface="Avenir"/>
            </a:endParaRPr>
          </a:p>
          <a:p>
            <a:pPr indent="0" lvl="0" marL="0" rtl="0" algn="just">
              <a:lnSpc>
                <a:spcPct val="115000"/>
              </a:lnSpc>
              <a:spcBef>
                <a:spcPts val="0"/>
              </a:spcBef>
              <a:spcAft>
                <a:spcPts val="0"/>
              </a:spcAft>
              <a:buNone/>
            </a:pPr>
            <a:r>
              <a:rPr lang="en" sz="1100">
                <a:solidFill>
                  <a:srgbClr val="FFFFFF"/>
                </a:solidFill>
                <a:latin typeface="Avenir"/>
                <a:ea typeface="Avenir"/>
                <a:cs typeface="Avenir"/>
                <a:sym typeface="Avenir"/>
              </a:rPr>
              <a:t> </a:t>
            </a:r>
            <a:endParaRPr sz="1100">
              <a:solidFill>
                <a:srgbClr val="FFFFFF"/>
              </a:solidFill>
              <a:latin typeface="Avenir"/>
              <a:ea typeface="Avenir"/>
              <a:cs typeface="Avenir"/>
              <a:sym typeface="Avenir"/>
            </a:endParaRPr>
          </a:p>
          <a:p>
            <a:pPr indent="0" lvl="0" marL="0" rtl="0" algn="just">
              <a:lnSpc>
                <a:spcPct val="115000"/>
              </a:lnSpc>
              <a:spcBef>
                <a:spcPts val="0"/>
              </a:spcBef>
              <a:spcAft>
                <a:spcPts val="0"/>
              </a:spcAft>
              <a:buNone/>
            </a:pPr>
            <a:r>
              <a:rPr i="1" lang="en" sz="1100">
                <a:solidFill>
                  <a:srgbClr val="FFFFFF"/>
                </a:solidFill>
                <a:latin typeface="Avenir"/>
                <a:ea typeface="Avenir"/>
                <a:cs typeface="Avenir"/>
                <a:sym typeface="Avenir"/>
              </a:rPr>
              <a:t>Links in grey will take you to other pages within this presentation. </a:t>
            </a:r>
            <a:endParaRPr i="1" sz="1100">
              <a:solidFill>
                <a:srgbClr val="FFFFFF"/>
              </a:solidFill>
              <a:latin typeface="Avenir"/>
              <a:ea typeface="Avenir"/>
              <a:cs typeface="Avenir"/>
              <a:sym typeface="Avenir"/>
            </a:endParaRPr>
          </a:p>
          <a:p>
            <a:pPr indent="0" lvl="0" marL="0" rtl="0" algn="just">
              <a:lnSpc>
                <a:spcPct val="115000"/>
              </a:lnSpc>
              <a:spcBef>
                <a:spcPts val="0"/>
              </a:spcBef>
              <a:spcAft>
                <a:spcPts val="0"/>
              </a:spcAft>
              <a:buNone/>
            </a:pPr>
            <a:r>
              <a:rPr i="1" lang="en" sz="1100">
                <a:solidFill>
                  <a:srgbClr val="FFFFFF"/>
                </a:solidFill>
                <a:latin typeface="Avenir"/>
                <a:ea typeface="Avenir"/>
                <a:cs typeface="Avenir"/>
                <a:sym typeface="Avenir"/>
              </a:rPr>
              <a:t>Links in red will take you to </a:t>
            </a:r>
            <a:r>
              <a:rPr i="1" lang="en" sz="1100">
                <a:solidFill>
                  <a:srgbClr val="FFFFFF"/>
                </a:solidFill>
                <a:latin typeface="Avenir"/>
                <a:ea typeface="Avenir"/>
                <a:cs typeface="Avenir"/>
                <a:sym typeface="Avenir"/>
              </a:rPr>
              <a:t>supplemental</a:t>
            </a:r>
            <a:r>
              <a:rPr i="1" lang="en" sz="1100">
                <a:solidFill>
                  <a:srgbClr val="FFFFFF"/>
                </a:solidFill>
                <a:latin typeface="Avenir"/>
                <a:ea typeface="Avenir"/>
                <a:cs typeface="Avenir"/>
                <a:sym typeface="Avenir"/>
              </a:rPr>
              <a:t> material outside of this presentation.  </a:t>
            </a:r>
            <a:endParaRPr i="1" sz="1100">
              <a:solidFill>
                <a:srgbClr val="FFFFFF"/>
              </a:solidFill>
              <a:latin typeface="Avenir"/>
              <a:ea typeface="Avenir"/>
              <a:cs typeface="Avenir"/>
              <a:sym typeface="Avenir"/>
            </a:endParaRPr>
          </a:p>
          <a:p>
            <a:pPr indent="0" lvl="0" marL="0" rtl="0" algn="just">
              <a:spcBef>
                <a:spcPts val="0"/>
              </a:spcBef>
              <a:spcAft>
                <a:spcPts val="0"/>
              </a:spcAft>
              <a:buNone/>
            </a:pPr>
            <a:r>
              <a:t/>
            </a:r>
            <a:endParaRPr sz="800"/>
          </a:p>
        </p:txBody>
      </p:sp>
      <p:sp>
        <p:nvSpPr>
          <p:cNvPr id="86" name="Google Shape;86;p14"/>
          <p:cNvSpPr txBox="1"/>
          <p:nvPr/>
        </p:nvSpPr>
        <p:spPr>
          <a:xfrm>
            <a:off x="3340263" y="4763250"/>
            <a:ext cx="5871300" cy="524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800">
                <a:solidFill>
                  <a:srgbClr val="FFFFFF"/>
                </a:solidFill>
                <a:latin typeface="Avenir"/>
                <a:ea typeface="Avenir"/>
                <a:cs typeface="Avenir"/>
                <a:sym typeface="Avenir"/>
              </a:rPr>
              <a:t>Welcome to Making In Between: A Virtual Tour.</a:t>
            </a:r>
            <a:endParaRPr>
              <a:solidFill>
                <a:srgbClr val="FFFFFF"/>
              </a:solidFill>
            </a:endParaRPr>
          </a:p>
        </p:txBody>
      </p:sp>
      <p:sp>
        <p:nvSpPr>
          <p:cNvPr id="87" name="Google Shape;87;p14"/>
          <p:cNvSpPr txBox="1"/>
          <p:nvPr/>
        </p:nvSpPr>
        <p:spPr>
          <a:xfrm rot="-2700000">
            <a:off x="6672846" y="1565137"/>
            <a:ext cx="2203628" cy="3156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u="sng">
                <a:solidFill>
                  <a:srgbClr val="434343"/>
                </a:solidFill>
                <a:latin typeface="Roboto"/>
                <a:ea typeface="Roboto"/>
                <a:cs typeface="Roboto"/>
                <a:sym typeface="Roboto"/>
                <a:hlinkClick action="ppaction://hlinksldjump" r:id="rId14">
                  <a:extLst>
                    <a:ext uri="{A12FA001-AC4F-418D-AE19-62706E023703}">
                      <ahyp:hlinkClr val="tx"/>
                    </a:ext>
                  </a:extLst>
                </a:hlinkClick>
              </a:rPr>
              <a:t>Exhibition Acknowledgments</a:t>
            </a:r>
            <a:endParaRPr b="1" sz="1200">
              <a:solidFill>
                <a:srgbClr val="434343"/>
              </a:solidFill>
              <a:latin typeface="Roboto"/>
              <a:ea typeface="Roboto"/>
              <a:cs typeface="Roboto"/>
              <a:sym typeface="Roboto"/>
            </a:endParaRPr>
          </a:p>
        </p:txBody>
      </p:sp>
      <p:sp>
        <p:nvSpPr>
          <p:cNvPr id="88" name="Google Shape;88;p14"/>
          <p:cNvSpPr txBox="1"/>
          <p:nvPr/>
        </p:nvSpPr>
        <p:spPr>
          <a:xfrm rot="-2700000">
            <a:off x="6970956" y="1565150"/>
            <a:ext cx="2203628" cy="3156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980000"/>
                </a:solidFill>
                <a:latin typeface="Roboto"/>
                <a:ea typeface="Roboto"/>
                <a:cs typeface="Roboto"/>
                <a:sym typeface="Roboto"/>
                <a:hlinkClick r:id="rId15">
                  <a:extLst>
                    <a:ext uri="{A12FA001-AC4F-418D-AE19-62706E023703}">
                      <ahyp:hlinkClr val="tx"/>
                    </a:ext>
                  </a:extLst>
                </a:hlinkClick>
              </a:rPr>
              <a:t>Making In Between Full Tour</a:t>
            </a:r>
            <a:endParaRPr sz="1200">
              <a:solidFill>
                <a:srgbClr val="980000"/>
              </a:solidFill>
              <a:latin typeface="Roboto"/>
              <a:ea typeface="Roboto"/>
              <a:cs typeface="Roboto"/>
              <a:sym typeface="Roboto"/>
            </a:endParaRPr>
          </a:p>
          <a:p>
            <a:pPr indent="0" lvl="0" marL="0" rtl="0" algn="l">
              <a:spcBef>
                <a:spcPts val="1600"/>
              </a:spcBef>
              <a:spcAft>
                <a:spcPts val="1600"/>
              </a:spcAft>
              <a:buNone/>
            </a:pPr>
            <a:r>
              <a:t/>
            </a:r>
            <a:endParaRPr sz="1200">
              <a:solidFill>
                <a:srgbClr val="434343"/>
              </a:solidFill>
              <a:latin typeface="Roboto"/>
              <a:ea typeface="Roboto"/>
              <a:cs typeface="Roboto"/>
              <a:sym typeface="Roboto"/>
            </a:endParaRPr>
          </a:p>
        </p:txBody>
      </p:sp>
      <p:sp>
        <p:nvSpPr>
          <p:cNvPr id="89" name="Google Shape;89;p14"/>
          <p:cNvSpPr txBox="1"/>
          <p:nvPr/>
        </p:nvSpPr>
        <p:spPr>
          <a:xfrm rot="-2700000">
            <a:off x="7269066" y="1565150"/>
            <a:ext cx="2203628" cy="3156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u="sng">
                <a:solidFill>
                  <a:srgbClr val="980000"/>
                </a:solidFill>
                <a:latin typeface="Roboto"/>
                <a:ea typeface="Roboto"/>
                <a:cs typeface="Roboto"/>
                <a:sym typeface="Roboto"/>
                <a:hlinkClick r:id="rId16">
                  <a:extLst>
                    <a:ext uri="{A12FA001-AC4F-418D-AE19-62706E023703}">
                      <ahyp:hlinkClr val="tx"/>
                    </a:ext>
                  </a:extLst>
                </a:hlinkClick>
              </a:rPr>
              <a:t>Making in Between</a:t>
            </a:r>
            <a:endParaRPr b="1" sz="1200">
              <a:solidFill>
                <a:srgbClr val="980000"/>
              </a:solidFill>
              <a:latin typeface="Roboto"/>
              <a:ea typeface="Roboto"/>
              <a:cs typeface="Roboto"/>
              <a:sym typeface="Roboto"/>
            </a:endParaRPr>
          </a:p>
        </p:txBody>
      </p:sp>
      <p:sp>
        <p:nvSpPr>
          <p:cNvPr id="90" name="Google Shape;90;p14"/>
          <p:cNvSpPr txBox="1"/>
          <p:nvPr/>
        </p:nvSpPr>
        <p:spPr>
          <a:xfrm rot="-2700000">
            <a:off x="7984029" y="1729496"/>
            <a:ext cx="941442" cy="3156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980000"/>
                </a:solidFill>
                <a:latin typeface="Roboto"/>
                <a:ea typeface="Roboto"/>
                <a:cs typeface="Roboto"/>
                <a:sym typeface="Roboto"/>
                <a:hlinkClick r:id="rId17">
                  <a:extLst>
                    <a:ext uri="{A12FA001-AC4F-418D-AE19-62706E023703}">
                      <ahyp:hlinkClr val="tx"/>
                    </a:ext>
                  </a:extLst>
                </a:hlinkClick>
              </a:rPr>
              <a:t>Worksheet</a:t>
            </a:r>
            <a:endParaRPr sz="1200">
              <a:solidFill>
                <a:srgbClr val="980000"/>
              </a:solidFill>
              <a:latin typeface="Roboto"/>
              <a:ea typeface="Roboto"/>
              <a:cs typeface="Roboto"/>
              <a:sym typeface="Roboto"/>
            </a:endParaRPr>
          </a:p>
          <a:p>
            <a:pPr indent="0" lvl="0" marL="0" rtl="0" algn="l">
              <a:spcBef>
                <a:spcPts val="1600"/>
              </a:spcBef>
              <a:spcAft>
                <a:spcPts val="1600"/>
              </a:spcAft>
              <a:buNone/>
            </a:pPr>
            <a:r>
              <a:t/>
            </a:r>
            <a:endParaRPr sz="1200">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32"/>
          <p:cNvPicPr preferRelativeResize="0"/>
          <p:nvPr/>
        </p:nvPicPr>
        <p:blipFill rotWithShape="1">
          <a:blip r:embed="rId3">
            <a:alphaModFix/>
          </a:blip>
          <a:srcRect b="4092" l="5170" r="4593" t="5171"/>
          <a:stretch/>
        </p:blipFill>
        <p:spPr>
          <a:xfrm>
            <a:off x="0" y="0"/>
            <a:ext cx="3836250" cy="5143500"/>
          </a:xfrm>
          <a:prstGeom prst="rect">
            <a:avLst/>
          </a:prstGeom>
          <a:noFill/>
          <a:ln>
            <a:noFill/>
          </a:ln>
        </p:spPr>
      </p:pic>
      <p:sp>
        <p:nvSpPr>
          <p:cNvPr id="288" name="Google Shape;288;p32"/>
          <p:cNvSpPr txBox="1"/>
          <p:nvPr/>
        </p:nvSpPr>
        <p:spPr>
          <a:xfrm>
            <a:off x="3836250" y="4318800"/>
            <a:ext cx="1759200" cy="8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venir"/>
                <a:ea typeface="Avenir"/>
                <a:cs typeface="Avenir"/>
                <a:sym typeface="Avenir"/>
              </a:rPr>
              <a:t>Cathy Lu</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lang="en" sz="1000">
                <a:solidFill>
                  <a:schemeClr val="dk1"/>
                </a:solidFill>
                <a:latin typeface="Avenir"/>
                <a:ea typeface="Avenir"/>
                <a:cs typeface="Avenir"/>
                <a:sym typeface="Avenir"/>
              </a:rPr>
              <a:t>Peach with Heads, 2018 Ceramic, under-glaze and luster, 21 x 20 x 6</a:t>
            </a:r>
            <a:endParaRPr b="1" sz="1000">
              <a:solidFill>
                <a:schemeClr val="dk1"/>
              </a:solidFill>
              <a:latin typeface="Avenir"/>
              <a:ea typeface="Avenir"/>
              <a:cs typeface="Avenir"/>
              <a:sym typeface="Avenir"/>
            </a:endParaRPr>
          </a:p>
        </p:txBody>
      </p:sp>
      <p:sp>
        <p:nvSpPr>
          <p:cNvPr id="289" name="Google Shape;289;p32"/>
          <p:cNvSpPr txBox="1"/>
          <p:nvPr/>
        </p:nvSpPr>
        <p:spPr>
          <a:xfrm>
            <a:off x="5528925" y="0"/>
            <a:ext cx="3615000" cy="28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venir"/>
                <a:ea typeface="Avenir"/>
                <a:cs typeface="Avenir"/>
                <a:sym typeface="Avenir"/>
              </a:rPr>
              <a:t>Use your visual thinking strategies to think about Lu’s work shown on the left.</a:t>
            </a:r>
            <a:r>
              <a:rPr lang="en">
                <a:latin typeface="Avenir"/>
                <a:ea typeface="Avenir"/>
                <a:cs typeface="Avenir"/>
                <a:sym typeface="Avenir"/>
              </a:rPr>
              <a:t> </a:t>
            </a:r>
            <a:endParaRPr>
              <a:latin typeface="Avenir"/>
              <a:ea typeface="Avenir"/>
              <a:cs typeface="Avenir"/>
              <a:sym typeface="Avenir"/>
            </a:endParaRPr>
          </a:p>
          <a:p>
            <a:pPr indent="0" lvl="0" marL="0" rtl="0" algn="l">
              <a:spcBef>
                <a:spcPts val="0"/>
              </a:spcBef>
              <a:spcAft>
                <a:spcPts val="0"/>
              </a:spcAft>
              <a:buNone/>
            </a:pPr>
            <a:r>
              <a:t/>
            </a:r>
            <a:endParaRPr sz="1100">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4">
                  <a:extLst>
                    <a:ext uri="{A12FA001-AC4F-418D-AE19-62706E023703}">
                      <ahyp:hlinkClr val="tx"/>
                    </a:ext>
                  </a:extLst>
                </a:hlinkClick>
              </a:rPr>
              <a:t>1.  What do you see?</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5">
                  <a:extLst>
                    <a:ext uri="{A12FA001-AC4F-418D-AE19-62706E023703}">
                      <ahyp:hlinkClr val="tx"/>
                    </a:ext>
                  </a:extLst>
                </a:hlinkClick>
              </a:rPr>
              <a:t>2.  What is going on in this art object?</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6">
                  <a:extLst>
                    <a:ext uri="{A12FA001-AC4F-418D-AE19-62706E023703}">
                      <ahyp:hlinkClr val="tx"/>
                    </a:ext>
                  </a:extLst>
                </a:hlinkClick>
              </a:rPr>
              <a:t>3. What makes you say that?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7">
                  <a:extLst>
                    <a:ext uri="{A12FA001-AC4F-418D-AE19-62706E023703}">
                      <ahyp:hlinkClr val="tx"/>
                    </a:ext>
                  </a:extLst>
                </a:hlinkClick>
              </a:rPr>
              <a:t>4. What else can you find?   </a:t>
            </a:r>
            <a:r>
              <a:rPr lang="en" sz="1200" u="sng">
                <a:solidFill>
                  <a:srgbClr val="434343"/>
                </a:solidFill>
                <a:latin typeface="Avenir"/>
                <a:ea typeface="Avenir"/>
                <a:cs typeface="Avenir"/>
                <a:sym typeface="Avenir"/>
                <a:hlinkClick action="ppaction://hlinksldjump" r:id="rId8">
                  <a:extLst>
                    <a:ext uri="{A12FA001-AC4F-418D-AE19-62706E023703}">
                      <ahyp:hlinkClr val="tx"/>
                    </a:ext>
                  </a:extLst>
                </a:hlinkClick>
              </a:rPr>
              <a:t> </a:t>
            </a:r>
            <a:r>
              <a:rPr i="1" lang="en" sz="1200" u="sng">
                <a:solidFill>
                  <a:srgbClr val="434343"/>
                </a:solidFill>
                <a:latin typeface="Avenir"/>
                <a:ea typeface="Avenir"/>
                <a:cs typeface="Avenir"/>
                <a:sym typeface="Avenir"/>
                <a:hlinkClick action="ppaction://hlinksldjump" r:id="rId9">
                  <a:extLst>
                    <a:ext uri="{A12FA001-AC4F-418D-AE19-62706E023703}">
                      <ahyp:hlinkClr val="tx"/>
                    </a:ext>
                  </a:extLst>
                </a:hlinkClick>
              </a:rPr>
              <a:t> </a:t>
            </a:r>
            <a:endParaRPr i="1" sz="12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i="1" sz="12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200" u="sng">
                <a:solidFill>
                  <a:srgbClr val="434343"/>
                </a:solidFill>
                <a:latin typeface="Avenir"/>
                <a:ea typeface="Avenir"/>
                <a:cs typeface="Avenir"/>
                <a:sym typeface="Avenir"/>
                <a:hlinkClick action="ppaction://hlinksldjump" r:id="rId10">
                  <a:extLst>
                    <a:ext uri="{A12FA001-AC4F-418D-AE19-62706E023703}">
                      <ahyp:hlinkClr val="tx"/>
                    </a:ext>
                  </a:extLst>
                </a:hlinkClick>
              </a:rPr>
              <a:t>5. What do you think motivated the artist to make this art object?</a:t>
            </a:r>
            <a:endParaRPr sz="12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r">
              <a:spcBef>
                <a:spcPts val="0"/>
              </a:spcBef>
              <a:spcAft>
                <a:spcPts val="0"/>
              </a:spcAft>
              <a:buNone/>
            </a:pPr>
            <a:r>
              <a:rPr lang="en" sz="1200">
                <a:latin typeface="Avenir"/>
                <a:ea typeface="Avenir"/>
                <a:cs typeface="Avenir"/>
                <a:sym typeface="Avenir"/>
              </a:rPr>
              <a:t> </a:t>
            </a:r>
            <a:r>
              <a:rPr i="1" lang="en" sz="1200">
                <a:latin typeface="Avenir"/>
                <a:ea typeface="Avenir"/>
                <a:cs typeface="Avenir"/>
                <a:sym typeface="Avenir"/>
              </a:rPr>
              <a:t> </a:t>
            </a:r>
            <a:endParaRPr i="1" sz="1200">
              <a:latin typeface="Avenir"/>
              <a:ea typeface="Avenir"/>
              <a:cs typeface="Avenir"/>
              <a:sym typeface="Avenir"/>
            </a:endParaRPr>
          </a:p>
        </p:txBody>
      </p:sp>
      <p:sp>
        <p:nvSpPr>
          <p:cNvPr id="290" name="Google Shape;290;p32"/>
          <p:cNvSpPr/>
          <p:nvPr/>
        </p:nvSpPr>
        <p:spPr>
          <a:xfrm>
            <a:off x="6389675" y="3161400"/>
            <a:ext cx="2787300" cy="19818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txBox="1"/>
          <p:nvPr/>
        </p:nvSpPr>
        <p:spPr>
          <a:xfrm>
            <a:off x="6528800" y="3161400"/>
            <a:ext cx="2595300" cy="18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Avenir"/>
                <a:ea typeface="Avenir"/>
                <a:cs typeface="Avenir"/>
                <a:sym typeface="Avenir"/>
              </a:rPr>
              <a:t>Lu’s work explores the idea that food can be a language of “Home.” She enjoys merging Chinese and American food symbolism often using peaches in her work. Take a moment to read,</a:t>
            </a:r>
            <a:r>
              <a:rPr lang="en" sz="1000" u="sng">
                <a:solidFill>
                  <a:srgbClr val="FFFFFF"/>
                </a:solidFill>
                <a:latin typeface="Avenir"/>
                <a:ea typeface="Avenir"/>
                <a:cs typeface="Avenir"/>
                <a:sym typeface="Avenir"/>
                <a:hlinkClick r:id="rId11">
                  <a:extLst>
                    <a:ext uri="{A12FA001-AC4F-418D-AE19-62706E023703}">
                      <ahyp:hlinkClr val="tx"/>
                    </a:ext>
                  </a:extLst>
                </a:hlinkClick>
              </a:rPr>
              <a:t> “Peach blossoms in Chinese literature” written by Ma Yue. (This link will direct to a seperate website)</a:t>
            </a:r>
            <a:endParaRPr sz="1000">
              <a:solidFill>
                <a:srgbClr val="FFFFFF"/>
              </a:solidFill>
              <a:latin typeface="Avenir"/>
              <a:ea typeface="Avenir"/>
              <a:cs typeface="Avenir"/>
              <a:sym typeface="Avenir"/>
            </a:endParaRPr>
          </a:p>
          <a:p>
            <a:pPr indent="0" lvl="0" marL="0" rtl="0" algn="l">
              <a:spcBef>
                <a:spcPts val="0"/>
              </a:spcBef>
              <a:spcAft>
                <a:spcPts val="0"/>
              </a:spcAft>
              <a:buNone/>
            </a:pPr>
            <a:r>
              <a:t/>
            </a:r>
            <a:endParaRPr sz="300">
              <a:solidFill>
                <a:srgbClr val="FFFFFF"/>
              </a:solidFill>
              <a:latin typeface="Avenir"/>
              <a:ea typeface="Avenir"/>
              <a:cs typeface="Avenir"/>
              <a:sym typeface="Avenir"/>
            </a:endParaRPr>
          </a:p>
          <a:p>
            <a:pPr indent="0" lvl="0" marL="0" rtl="0" algn="l">
              <a:spcBef>
                <a:spcPts val="0"/>
              </a:spcBef>
              <a:spcAft>
                <a:spcPts val="0"/>
              </a:spcAft>
              <a:buNone/>
            </a:pPr>
            <a:r>
              <a:rPr b="1" lang="en" sz="1000">
                <a:solidFill>
                  <a:srgbClr val="FFFFFF"/>
                </a:solidFill>
                <a:latin typeface="Avenir"/>
                <a:ea typeface="Avenir"/>
                <a:cs typeface="Avenir"/>
                <a:sym typeface="Avenir"/>
              </a:rPr>
              <a:t>What is Lu using peaches to symbolize in her work? How to peaches tie American and Chinese food traditions?</a:t>
            </a:r>
            <a:endParaRPr b="1" sz="1000">
              <a:solidFill>
                <a:srgbClr val="FFFFFF"/>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33"/>
          <p:cNvPicPr preferRelativeResize="0"/>
          <p:nvPr/>
        </p:nvPicPr>
        <p:blipFill>
          <a:blip r:embed="rId3">
            <a:alphaModFix/>
          </a:blip>
          <a:stretch>
            <a:fillRect/>
          </a:stretch>
        </p:blipFill>
        <p:spPr>
          <a:xfrm>
            <a:off x="0" y="0"/>
            <a:ext cx="3857625" cy="5143500"/>
          </a:xfrm>
          <a:prstGeom prst="rect">
            <a:avLst/>
          </a:prstGeom>
          <a:noFill/>
          <a:ln>
            <a:noFill/>
          </a:ln>
        </p:spPr>
      </p:pic>
      <p:pic>
        <p:nvPicPr>
          <p:cNvPr id="297" name="Google Shape;297;p33"/>
          <p:cNvPicPr preferRelativeResize="0"/>
          <p:nvPr/>
        </p:nvPicPr>
        <p:blipFill>
          <a:blip r:embed="rId4">
            <a:alphaModFix/>
          </a:blip>
          <a:stretch>
            <a:fillRect/>
          </a:stretch>
        </p:blipFill>
        <p:spPr>
          <a:xfrm>
            <a:off x="3857625" y="0"/>
            <a:ext cx="3857625" cy="5143500"/>
          </a:xfrm>
          <a:prstGeom prst="rect">
            <a:avLst/>
          </a:prstGeom>
          <a:noFill/>
          <a:ln>
            <a:noFill/>
          </a:ln>
        </p:spPr>
      </p:pic>
      <p:sp>
        <p:nvSpPr>
          <p:cNvPr id="298" name="Google Shape;298;p33"/>
          <p:cNvSpPr txBox="1"/>
          <p:nvPr/>
        </p:nvSpPr>
        <p:spPr>
          <a:xfrm>
            <a:off x="7756800" y="3462025"/>
            <a:ext cx="1362300" cy="12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venir"/>
                <a:ea typeface="Avenir"/>
                <a:cs typeface="Avenir"/>
                <a:sym typeface="Avenir"/>
              </a:rPr>
              <a:t>Cathy Lu</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lang="en" sz="1000">
                <a:solidFill>
                  <a:schemeClr val="dk1"/>
                </a:solidFill>
                <a:latin typeface="Avenir"/>
                <a:ea typeface="Avenir"/>
                <a:cs typeface="Avenir"/>
                <a:sym typeface="Avenir"/>
              </a:rPr>
              <a:t>Peach with Heads, 2018 Ceramic, under-glaze and luster, </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lang="en" sz="1000">
                <a:solidFill>
                  <a:schemeClr val="dk1"/>
                </a:solidFill>
                <a:latin typeface="Avenir"/>
                <a:ea typeface="Avenir"/>
                <a:cs typeface="Avenir"/>
                <a:sym typeface="Avenir"/>
              </a:rPr>
              <a:t>21 x 20 x 6 inches</a:t>
            </a:r>
            <a:endParaRPr b="1" sz="1000">
              <a:solidFill>
                <a:schemeClr val="dk1"/>
              </a:solidFill>
              <a:latin typeface="Avenir"/>
              <a:ea typeface="Avenir"/>
              <a:cs typeface="Avenir"/>
              <a:sym typeface="Avenir"/>
            </a:endParaRPr>
          </a:p>
        </p:txBody>
      </p:sp>
      <p:grpSp>
        <p:nvGrpSpPr>
          <p:cNvPr id="299" name="Google Shape;299;p33"/>
          <p:cNvGrpSpPr/>
          <p:nvPr/>
        </p:nvGrpSpPr>
        <p:grpSpPr>
          <a:xfrm>
            <a:off x="7705200" y="4555525"/>
            <a:ext cx="1465500" cy="501000"/>
            <a:chOff x="7677875" y="4543300"/>
            <a:chExt cx="1465500" cy="501000"/>
          </a:xfrm>
        </p:grpSpPr>
        <p:sp>
          <p:nvSpPr>
            <p:cNvPr id="300" name="Google Shape;300;p33"/>
            <p:cNvSpPr/>
            <p:nvPr/>
          </p:nvSpPr>
          <p:spPr>
            <a:xfrm>
              <a:off x="7718775" y="4543300"/>
              <a:ext cx="1349100" cy="501000"/>
            </a:xfrm>
            <a:prstGeom prst="roundRect">
              <a:avLst>
                <a:gd fmla="val 16667"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3"/>
            <p:cNvSpPr txBox="1"/>
            <p:nvPr/>
          </p:nvSpPr>
          <p:spPr>
            <a:xfrm>
              <a:off x="7677875" y="4543300"/>
              <a:ext cx="14655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FFFFFF"/>
                </a:solidFill>
                <a:latin typeface="Avenir"/>
                <a:ea typeface="Avenir"/>
                <a:cs typeface="Avenir"/>
                <a:sym typeface="Avenir"/>
              </a:endParaRPr>
            </a:p>
          </p:txBody>
        </p:sp>
        <p:sp>
          <p:nvSpPr>
            <p:cNvPr id="302" name="Google Shape;302;p33">
              <a:hlinkClick action="ppaction://hlinksldjump" r:id="rId5"/>
            </p:cNvPr>
            <p:cNvSpPr/>
            <p:nvPr/>
          </p:nvSpPr>
          <p:spPr>
            <a:xfrm rot="5400000">
              <a:off x="8730626" y="4626226"/>
              <a:ext cx="287400" cy="2841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3"/>
            <p:cNvSpPr txBox="1"/>
            <p:nvPr/>
          </p:nvSpPr>
          <p:spPr>
            <a:xfrm>
              <a:off x="7718771" y="4654150"/>
              <a:ext cx="1184700" cy="27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rgbClr val="FFFFFF"/>
                  </a:solidFill>
                  <a:latin typeface="Avenir"/>
                  <a:ea typeface="Avenir"/>
                  <a:cs typeface="Avenir"/>
                  <a:sym typeface="Avenir"/>
                  <a:hlinkClick action="ppaction://hlinksldjump" r:id="rId6">
                    <a:extLst>
                      <a:ext uri="{A12FA001-AC4F-418D-AE19-62706E023703}">
                        <ahyp:hlinkClr val="tx"/>
                      </a:ext>
                    </a:extLst>
                  </a:hlinkClick>
                </a:rPr>
                <a:t>Navigation Page</a:t>
              </a:r>
              <a:endParaRPr sz="1000">
                <a:solidFill>
                  <a:srgbClr val="FFFFFF"/>
                </a:solidFill>
                <a:latin typeface="Avenir"/>
                <a:ea typeface="Avenir"/>
                <a:cs typeface="Avenir"/>
                <a:sym typeface="Aveni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4"/>
          <p:cNvSpPr txBox="1"/>
          <p:nvPr/>
        </p:nvSpPr>
        <p:spPr>
          <a:xfrm>
            <a:off x="122175" y="48875"/>
            <a:ext cx="4449900" cy="496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100" u="sng">
                <a:solidFill>
                  <a:schemeClr val="dk1"/>
                </a:solidFill>
              </a:rPr>
              <a:t>Stephanie H. Shih</a:t>
            </a:r>
            <a:r>
              <a:rPr b="1" lang="en" sz="1100">
                <a:solidFill>
                  <a:schemeClr val="dk1"/>
                </a:solidFill>
              </a:rPr>
              <a:t> </a:t>
            </a:r>
            <a:r>
              <a:rPr lang="en" sz="1100">
                <a:solidFill>
                  <a:schemeClr val="dk1"/>
                </a:solidFill>
                <a:latin typeface="Avenir"/>
                <a:ea typeface="Avenir"/>
                <a:cs typeface="Avenir"/>
                <a:sym typeface="Avenir"/>
              </a:rPr>
              <a:t>(b. 1986) was raised with one younger brother by Chinese-Taiwanese parents whose love of home cooking laid the foundation of her fascination with food. “Food carries meaning for everyone but especially people who have only known life in the diaspora, whose identities are tied to a figurative homeland that exists only in the memories and experiences that this set of people have had.“ </a:t>
            </a:r>
            <a:endParaRPr sz="1100">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Avenir"/>
                <a:ea typeface="Avenir"/>
                <a:cs typeface="Avenir"/>
                <a:sym typeface="Avenir"/>
              </a:rPr>
              <a:t>Her work went viral in July of 2018 when she posted photos of a new body of work – rows and rows of identical ceramic dumplings folded and arranged by hand. Responses came from all corners of the country and from diverse communities, all united by deep nostalgia. “I think it feels important to me to create space because we don’t have a shared physical place. We have to create dialogue and that becomes the space that we have…this is ours and it’s just for us.”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Avenir"/>
                <a:ea typeface="Avenir"/>
                <a:cs typeface="Avenir"/>
                <a:sym typeface="Avenir"/>
              </a:rPr>
              <a:t>Her work has been exhibited at Wieden+Kennedy, Portland, OR, Chinese Cultural Center, San Francisco, CA, Hashimoto Contemporary, San Francisco, CA, and Pioneer Works, Brooklyn, NY. She lives and works in New York City.</a:t>
            </a:r>
            <a:endParaRPr sz="1100" u="sng">
              <a:solidFill>
                <a:schemeClr val="dk1"/>
              </a:solidFill>
              <a:latin typeface="Avenir"/>
              <a:ea typeface="Avenir"/>
              <a:cs typeface="Avenir"/>
              <a:sym typeface="Avenir"/>
            </a:endParaRPr>
          </a:p>
          <a:p>
            <a:pPr indent="0" lvl="0" marL="0" rtl="0" algn="l">
              <a:spcBef>
                <a:spcPts val="0"/>
              </a:spcBef>
              <a:spcAft>
                <a:spcPts val="0"/>
              </a:spcAft>
              <a:buNone/>
            </a:pPr>
            <a:r>
              <a:t/>
            </a:r>
            <a:endParaRPr/>
          </a:p>
        </p:txBody>
      </p:sp>
      <p:pic>
        <p:nvPicPr>
          <p:cNvPr id="309" name="Google Shape;309;p34"/>
          <p:cNvPicPr preferRelativeResize="0"/>
          <p:nvPr/>
        </p:nvPicPr>
        <p:blipFill rotWithShape="1">
          <a:blip r:embed="rId3">
            <a:alphaModFix/>
          </a:blip>
          <a:srcRect b="0" l="15073" r="27391" t="0"/>
          <a:stretch/>
        </p:blipFill>
        <p:spPr>
          <a:xfrm>
            <a:off x="4694100" y="-48875"/>
            <a:ext cx="4521220" cy="5237377"/>
          </a:xfrm>
          <a:prstGeom prst="rect">
            <a:avLst/>
          </a:prstGeom>
          <a:noFill/>
          <a:ln>
            <a:noFill/>
          </a:ln>
        </p:spPr>
      </p:pic>
      <p:sp>
        <p:nvSpPr>
          <p:cNvPr id="310" name="Google Shape;310;p34"/>
          <p:cNvSpPr txBox="1"/>
          <p:nvPr/>
        </p:nvSpPr>
        <p:spPr>
          <a:xfrm>
            <a:off x="2637600" y="4501650"/>
            <a:ext cx="2032200" cy="46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chemeClr val="dk1"/>
                </a:solidFill>
                <a:latin typeface="Avenir"/>
                <a:ea typeface="Avenir"/>
                <a:cs typeface="Avenir"/>
                <a:sym typeface="Avenir"/>
              </a:rPr>
              <a:t>Stephanie H. Shih</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lang="en" sz="1000">
                <a:solidFill>
                  <a:schemeClr val="dk1"/>
                </a:solidFill>
                <a:latin typeface="Avenir"/>
                <a:ea typeface="Avenir"/>
                <a:cs typeface="Avenir"/>
                <a:sym typeface="Avenir"/>
              </a:rPr>
              <a:t>Portrait</a:t>
            </a:r>
            <a:endParaRPr sz="1000">
              <a:solidFill>
                <a:schemeClr val="dk1"/>
              </a:solidFill>
              <a:latin typeface="Avenir"/>
              <a:ea typeface="Avenir"/>
              <a:cs typeface="Avenir"/>
              <a:sym typeface="Avenir"/>
            </a:endParaRPr>
          </a:p>
          <a:p>
            <a:pPr indent="0" lvl="0" marL="0" rtl="0" algn="r">
              <a:spcBef>
                <a:spcPts val="0"/>
              </a:spcBef>
              <a:spcAft>
                <a:spcPts val="0"/>
              </a:spcAft>
              <a:buNone/>
            </a:pPr>
            <a:r>
              <a:rPr lang="en" sz="1000">
                <a:solidFill>
                  <a:schemeClr val="dk1"/>
                </a:solidFill>
                <a:latin typeface="Avenir"/>
                <a:ea typeface="Avenir"/>
                <a:cs typeface="Avenir"/>
                <a:sym typeface="Avenir"/>
              </a:rPr>
              <a:t>Photo Credit: Robert Bredvad</a:t>
            </a:r>
            <a:endParaRPr sz="1000">
              <a:solidFill>
                <a:schemeClr val="dk1"/>
              </a:solidFill>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5"/>
          <p:cNvSpPr txBox="1"/>
          <p:nvPr/>
        </p:nvSpPr>
        <p:spPr>
          <a:xfrm>
            <a:off x="3450675" y="4490975"/>
            <a:ext cx="2144700" cy="7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venir"/>
                <a:ea typeface="Avenir"/>
                <a:cs typeface="Avenir"/>
                <a:sym typeface="Avenir"/>
              </a:rPr>
              <a:t>Stephanie H. Shih</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i="1" lang="en" sz="1000">
                <a:solidFill>
                  <a:schemeClr val="dk1"/>
                </a:solidFill>
                <a:latin typeface="Avenir"/>
                <a:ea typeface="Avenir"/>
                <a:cs typeface="Avenir"/>
                <a:sym typeface="Avenir"/>
              </a:rPr>
              <a:t>Pantry, </a:t>
            </a:r>
            <a:r>
              <a:rPr lang="en" sz="1000">
                <a:solidFill>
                  <a:schemeClr val="dk1"/>
                </a:solidFill>
                <a:latin typeface="Avenir"/>
                <a:ea typeface="Avenir"/>
                <a:cs typeface="Avenir"/>
                <a:sym typeface="Avenir"/>
              </a:rPr>
              <a:t>2018, Ceramic,</a:t>
            </a:r>
            <a:endParaRPr sz="1000">
              <a:solidFill>
                <a:schemeClr val="dk1"/>
              </a:solidFill>
              <a:latin typeface="Avenir"/>
              <a:ea typeface="Avenir"/>
              <a:cs typeface="Avenir"/>
              <a:sym typeface="Avenir"/>
            </a:endParaRPr>
          </a:p>
          <a:p>
            <a:pPr indent="0" lvl="0" marL="0" rtl="0" algn="l">
              <a:spcBef>
                <a:spcPts val="0"/>
              </a:spcBef>
              <a:spcAft>
                <a:spcPts val="0"/>
              </a:spcAft>
              <a:buNone/>
            </a:pPr>
            <a:r>
              <a:rPr lang="en" sz="1000">
                <a:solidFill>
                  <a:schemeClr val="dk1"/>
                </a:solidFill>
                <a:latin typeface="Avenir"/>
                <a:ea typeface="Avenir"/>
                <a:cs typeface="Avenir"/>
                <a:sym typeface="Avenir"/>
              </a:rPr>
              <a:t>54 x 22 x 76 inches</a:t>
            </a:r>
            <a:endParaRPr sz="1000">
              <a:solidFill>
                <a:schemeClr val="dk1"/>
              </a:solidFill>
              <a:latin typeface="Avenir"/>
              <a:ea typeface="Avenir"/>
              <a:cs typeface="Avenir"/>
              <a:sym typeface="Avenir"/>
            </a:endParaRPr>
          </a:p>
        </p:txBody>
      </p:sp>
      <p:sp>
        <p:nvSpPr>
          <p:cNvPr id="316" name="Google Shape;316;p35"/>
          <p:cNvSpPr txBox="1"/>
          <p:nvPr/>
        </p:nvSpPr>
        <p:spPr>
          <a:xfrm>
            <a:off x="5528925" y="0"/>
            <a:ext cx="3615000" cy="28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venir"/>
                <a:ea typeface="Avenir"/>
                <a:cs typeface="Avenir"/>
                <a:sym typeface="Avenir"/>
              </a:rPr>
              <a:t>Use your visual thinking strategies to think about Shih’s work shown on the left.</a:t>
            </a:r>
            <a:r>
              <a:rPr lang="en">
                <a:latin typeface="Avenir"/>
                <a:ea typeface="Avenir"/>
                <a:cs typeface="Avenir"/>
                <a:sym typeface="Avenir"/>
              </a:rPr>
              <a:t> </a:t>
            </a:r>
            <a:endParaRPr>
              <a:latin typeface="Avenir"/>
              <a:ea typeface="Avenir"/>
              <a:cs typeface="Avenir"/>
              <a:sym typeface="Avenir"/>
            </a:endParaRPr>
          </a:p>
          <a:p>
            <a:pPr indent="0" lvl="0" marL="0" rtl="0" algn="l">
              <a:spcBef>
                <a:spcPts val="0"/>
              </a:spcBef>
              <a:spcAft>
                <a:spcPts val="0"/>
              </a:spcAft>
              <a:buNone/>
            </a:pPr>
            <a:r>
              <a:t/>
            </a:r>
            <a:endParaRPr sz="1100">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3">
                  <a:extLst>
                    <a:ext uri="{A12FA001-AC4F-418D-AE19-62706E023703}">
                      <ahyp:hlinkClr val="tx"/>
                    </a:ext>
                  </a:extLst>
                </a:hlinkClick>
              </a:rPr>
              <a:t>1.  What do you see?</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4">
                  <a:extLst>
                    <a:ext uri="{A12FA001-AC4F-418D-AE19-62706E023703}">
                      <ahyp:hlinkClr val="tx"/>
                    </a:ext>
                  </a:extLst>
                </a:hlinkClick>
              </a:rPr>
              <a:t>2.  What is going on in this art object?</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5">
                  <a:extLst>
                    <a:ext uri="{A12FA001-AC4F-418D-AE19-62706E023703}">
                      <ahyp:hlinkClr val="tx"/>
                    </a:ext>
                  </a:extLst>
                </a:hlinkClick>
              </a:rPr>
              <a:t>3. What makes you say that?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6">
                  <a:extLst>
                    <a:ext uri="{A12FA001-AC4F-418D-AE19-62706E023703}">
                      <ahyp:hlinkClr val="tx"/>
                    </a:ext>
                  </a:extLst>
                </a:hlinkClick>
              </a:rPr>
              <a:t>4. What else can you find?   </a:t>
            </a:r>
            <a:r>
              <a:rPr lang="en" sz="1200" u="sng">
                <a:solidFill>
                  <a:srgbClr val="434343"/>
                </a:solidFill>
                <a:latin typeface="Avenir"/>
                <a:ea typeface="Avenir"/>
                <a:cs typeface="Avenir"/>
                <a:sym typeface="Avenir"/>
                <a:hlinkClick action="ppaction://hlinksldjump" r:id="rId7">
                  <a:extLst>
                    <a:ext uri="{A12FA001-AC4F-418D-AE19-62706E023703}">
                      <ahyp:hlinkClr val="tx"/>
                    </a:ext>
                  </a:extLst>
                </a:hlinkClick>
              </a:rPr>
              <a:t> </a:t>
            </a:r>
            <a:r>
              <a:rPr i="1" lang="en" sz="1200" u="sng">
                <a:solidFill>
                  <a:srgbClr val="434343"/>
                </a:solidFill>
                <a:latin typeface="Avenir"/>
                <a:ea typeface="Avenir"/>
                <a:cs typeface="Avenir"/>
                <a:sym typeface="Avenir"/>
                <a:hlinkClick action="ppaction://hlinksldjump" r:id="rId8">
                  <a:extLst>
                    <a:ext uri="{A12FA001-AC4F-418D-AE19-62706E023703}">
                      <ahyp:hlinkClr val="tx"/>
                    </a:ext>
                  </a:extLst>
                </a:hlinkClick>
              </a:rPr>
              <a:t> </a:t>
            </a:r>
            <a:endParaRPr i="1" sz="12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i="1" sz="12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200" u="sng">
                <a:solidFill>
                  <a:srgbClr val="434343"/>
                </a:solidFill>
                <a:latin typeface="Avenir"/>
                <a:ea typeface="Avenir"/>
                <a:cs typeface="Avenir"/>
                <a:sym typeface="Avenir"/>
                <a:hlinkClick action="ppaction://hlinksldjump" r:id="rId9">
                  <a:extLst>
                    <a:ext uri="{A12FA001-AC4F-418D-AE19-62706E023703}">
                      <ahyp:hlinkClr val="tx"/>
                    </a:ext>
                  </a:extLst>
                </a:hlinkClick>
              </a:rPr>
              <a:t>5. What do you think motivated the artist to make this art object?</a:t>
            </a:r>
            <a:endParaRPr sz="1200">
              <a:solidFill>
                <a:srgbClr val="434343"/>
              </a:solidFill>
              <a:latin typeface="Avenir"/>
              <a:ea typeface="Avenir"/>
              <a:cs typeface="Avenir"/>
              <a:sym typeface="Avenir"/>
            </a:endParaRPr>
          </a:p>
          <a:p>
            <a:pPr indent="0" lvl="0" marL="0" rtl="0" algn="l">
              <a:spcBef>
                <a:spcPts val="0"/>
              </a:spcBef>
              <a:spcAft>
                <a:spcPts val="0"/>
              </a:spcAft>
              <a:buNone/>
            </a:pPr>
            <a:r>
              <a:t/>
            </a:r>
            <a:endParaRPr sz="1100">
              <a:latin typeface="Avenir"/>
              <a:ea typeface="Avenir"/>
              <a:cs typeface="Avenir"/>
              <a:sym typeface="Avenir"/>
            </a:endParaRPr>
          </a:p>
          <a:p>
            <a:pPr indent="0" lvl="0" marL="0" rtl="0" algn="r">
              <a:spcBef>
                <a:spcPts val="0"/>
              </a:spcBef>
              <a:spcAft>
                <a:spcPts val="0"/>
              </a:spcAft>
              <a:buNone/>
            </a:pPr>
            <a:r>
              <a:t/>
            </a:r>
            <a:endParaRPr sz="1100">
              <a:latin typeface="Avenir"/>
              <a:ea typeface="Avenir"/>
              <a:cs typeface="Avenir"/>
              <a:sym typeface="Avenir"/>
            </a:endParaRPr>
          </a:p>
          <a:p>
            <a:pPr indent="0" lvl="0" marL="0" rtl="0" algn="r">
              <a:spcBef>
                <a:spcPts val="0"/>
              </a:spcBef>
              <a:spcAft>
                <a:spcPts val="0"/>
              </a:spcAft>
              <a:buNone/>
            </a:pPr>
            <a:r>
              <a:rPr lang="en" sz="1200">
                <a:latin typeface="Avenir"/>
                <a:ea typeface="Avenir"/>
                <a:cs typeface="Avenir"/>
                <a:sym typeface="Avenir"/>
              </a:rPr>
              <a:t> </a:t>
            </a:r>
            <a:r>
              <a:rPr i="1" lang="en" sz="1200">
                <a:latin typeface="Avenir"/>
                <a:ea typeface="Avenir"/>
                <a:cs typeface="Avenir"/>
                <a:sym typeface="Avenir"/>
              </a:rPr>
              <a:t> </a:t>
            </a:r>
            <a:endParaRPr i="1" sz="1200">
              <a:latin typeface="Avenir"/>
              <a:ea typeface="Avenir"/>
              <a:cs typeface="Avenir"/>
              <a:sym typeface="Avenir"/>
            </a:endParaRPr>
          </a:p>
        </p:txBody>
      </p:sp>
      <p:sp>
        <p:nvSpPr>
          <p:cNvPr id="317" name="Google Shape;317;p35"/>
          <p:cNvSpPr/>
          <p:nvPr/>
        </p:nvSpPr>
        <p:spPr>
          <a:xfrm>
            <a:off x="6456725" y="3185800"/>
            <a:ext cx="2720400" cy="19575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5"/>
          <p:cNvSpPr txBox="1"/>
          <p:nvPr/>
        </p:nvSpPr>
        <p:spPr>
          <a:xfrm>
            <a:off x="6528800" y="3237600"/>
            <a:ext cx="2595300" cy="18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Avenir"/>
                <a:ea typeface="Avenir"/>
                <a:cs typeface="Avenir"/>
                <a:sym typeface="Avenir"/>
              </a:rPr>
              <a:t>“Food carries meaning for everyone, but especially people who have only known life in the diaspora, whose identities are tied to a figurative homeland that exists only in the memories and experiences that this set of people have had,” </a:t>
            </a:r>
            <a:endParaRPr sz="1000">
              <a:solidFill>
                <a:srgbClr val="FFFFFF"/>
              </a:solidFill>
              <a:latin typeface="Avenir"/>
              <a:ea typeface="Avenir"/>
              <a:cs typeface="Avenir"/>
              <a:sym typeface="Avenir"/>
            </a:endParaRPr>
          </a:p>
          <a:p>
            <a:pPr indent="0" lvl="0" marL="0" rtl="0" algn="r">
              <a:spcBef>
                <a:spcPts val="0"/>
              </a:spcBef>
              <a:spcAft>
                <a:spcPts val="0"/>
              </a:spcAft>
              <a:buNone/>
            </a:pPr>
            <a:r>
              <a:rPr lang="en" sz="1000">
                <a:solidFill>
                  <a:srgbClr val="FFFFFF"/>
                </a:solidFill>
                <a:latin typeface="Avenir"/>
                <a:ea typeface="Avenir"/>
                <a:cs typeface="Avenir"/>
                <a:sym typeface="Avenir"/>
              </a:rPr>
              <a:t>- Stephanie H. Shih</a:t>
            </a:r>
            <a:endParaRPr sz="1000">
              <a:solidFill>
                <a:srgbClr val="FFFFFF"/>
              </a:solidFill>
              <a:latin typeface="Avenir"/>
              <a:ea typeface="Avenir"/>
              <a:cs typeface="Avenir"/>
              <a:sym typeface="Avenir"/>
            </a:endParaRPr>
          </a:p>
          <a:p>
            <a:pPr indent="0" lvl="0" marL="0" rtl="0" algn="l">
              <a:spcBef>
                <a:spcPts val="0"/>
              </a:spcBef>
              <a:spcAft>
                <a:spcPts val="0"/>
              </a:spcAft>
              <a:buNone/>
            </a:pPr>
            <a:r>
              <a:t/>
            </a:r>
            <a:endParaRPr sz="1000">
              <a:solidFill>
                <a:srgbClr val="FFFFFF"/>
              </a:solidFill>
              <a:latin typeface="Avenir"/>
              <a:ea typeface="Avenir"/>
              <a:cs typeface="Avenir"/>
              <a:sym typeface="Avenir"/>
            </a:endParaRPr>
          </a:p>
          <a:p>
            <a:pPr indent="0" lvl="0" marL="0" rtl="0" algn="l">
              <a:spcBef>
                <a:spcPts val="0"/>
              </a:spcBef>
              <a:spcAft>
                <a:spcPts val="0"/>
              </a:spcAft>
              <a:buNone/>
            </a:pPr>
            <a:r>
              <a:rPr lang="en" sz="1000">
                <a:solidFill>
                  <a:srgbClr val="FFFFFF"/>
                </a:solidFill>
                <a:latin typeface="Avenir"/>
                <a:ea typeface="Avenir"/>
                <a:cs typeface="Avenir"/>
                <a:sym typeface="Avenir"/>
              </a:rPr>
              <a:t>After re-reading Stephanie’s quote above, do you have new or different thoughts about </a:t>
            </a:r>
            <a:r>
              <a:rPr i="1" lang="en" sz="1000">
                <a:solidFill>
                  <a:srgbClr val="FFFFFF"/>
                </a:solidFill>
                <a:latin typeface="Avenir"/>
                <a:ea typeface="Avenir"/>
                <a:cs typeface="Avenir"/>
                <a:sym typeface="Avenir"/>
              </a:rPr>
              <a:t>Pantry?</a:t>
            </a:r>
            <a:endParaRPr sz="1000">
              <a:solidFill>
                <a:srgbClr val="FFFFFF"/>
              </a:solidFill>
              <a:latin typeface="Avenir"/>
              <a:ea typeface="Avenir"/>
              <a:cs typeface="Avenir"/>
              <a:sym typeface="Avenir"/>
            </a:endParaRPr>
          </a:p>
        </p:txBody>
      </p:sp>
      <p:pic>
        <p:nvPicPr>
          <p:cNvPr id="319" name="Google Shape;319;p35"/>
          <p:cNvPicPr preferRelativeResize="0"/>
          <p:nvPr/>
        </p:nvPicPr>
        <p:blipFill rotWithShape="1">
          <a:blip r:embed="rId10">
            <a:alphaModFix/>
          </a:blip>
          <a:srcRect b="9533" l="18051" r="9740" t="9743"/>
          <a:stretch/>
        </p:blipFill>
        <p:spPr>
          <a:xfrm>
            <a:off x="0" y="0"/>
            <a:ext cx="3450678"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6"/>
          <p:cNvSpPr/>
          <p:nvPr/>
        </p:nvSpPr>
        <p:spPr>
          <a:xfrm>
            <a:off x="7354850" y="4524300"/>
            <a:ext cx="1789200" cy="652500"/>
          </a:xfrm>
          <a:prstGeom prst="roundRect">
            <a:avLst>
              <a:gd fmla="val 16667"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5" name="Google Shape;325;p36"/>
          <p:cNvPicPr preferRelativeResize="0"/>
          <p:nvPr/>
        </p:nvPicPr>
        <p:blipFill rotWithShape="1">
          <a:blip r:embed="rId3">
            <a:alphaModFix/>
          </a:blip>
          <a:srcRect b="32455" l="18167" r="25271" t="21338"/>
          <a:stretch/>
        </p:blipFill>
        <p:spPr>
          <a:xfrm>
            <a:off x="3938850" y="0"/>
            <a:ext cx="2839050" cy="3092552"/>
          </a:xfrm>
          <a:prstGeom prst="rect">
            <a:avLst/>
          </a:prstGeom>
          <a:noFill/>
          <a:ln>
            <a:noFill/>
          </a:ln>
        </p:spPr>
      </p:pic>
      <p:pic>
        <p:nvPicPr>
          <p:cNvPr id="326" name="Google Shape;326;p36"/>
          <p:cNvPicPr preferRelativeResize="0"/>
          <p:nvPr/>
        </p:nvPicPr>
        <p:blipFill rotWithShape="1">
          <a:blip r:embed="rId4">
            <a:alphaModFix/>
          </a:blip>
          <a:srcRect b="4652" l="0" r="7037" t="4306"/>
          <a:stretch/>
        </p:blipFill>
        <p:spPr>
          <a:xfrm>
            <a:off x="0" y="0"/>
            <a:ext cx="3938849" cy="5143501"/>
          </a:xfrm>
          <a:prstGeom prst="rect">
            <a:avLst/>
          </a:prstGeom>
          <a:noFill/>
          <a:ln>
            <a:noFill/>
          </a:ln>
        </p:spPr>
      </p:pic>
      <p:pic>
        <p:nvPicPr>
          <p:cNvPr id="327" name="Google Shape;327;p36"/>
          <p:cNvPicPr preferRelativeResize="0"/>
          <p:nvPr/>
        </p:nvPicPr>
        <p:blipFill rotWithShape="1">
          <a:blip r:embed="rId5">
            <a:alphaModFix/>
          </a:blip>
          <a:srcRect b="12227" l="10207" r="8591" t="9088"/>
          <a:stretch/>
        </p:blipFill>
        <p:spPr>
          <a:xfrm>
            <a:off x="6750338" y="0"/>
            <a:ext cx="2393660" cy="3092552"/>
          </a:xfrm>
          <a:prstGeom prst="rect">
            <a:avLst/>
          </a:prstGeom>
          <a:noFill/>
          <a:ln>
            <a:noFill/>
          </a:ln>
        </p:spPr>
      </p:pic>
      <p:sp>
        <p:nvSpPr>
          <p:cNvPr id="328" name="Google Shape;328;p36"/>
          <p:cNvSpPr txBox="1"/>
          <p:nvPr/>
        </p:nvSpPr>
        <p:spPr>
          <a:xfrm>
            <a:off x="4024900" y="4491000"/>
            <a:ext cx="2144700" cy="6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venir"/>
                <a:ea typeface="Avenir"/>
                <a:cs typeface="Avenir"/>
                <a:sym typeface="Avenir"/>
              </a:rPr>
              <a:t>Stephanie H. Shih</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i="1" lang="en" sz="1000">
                <a:solidFill>
                  <a:schemeClr val="dk1"/>
                </a:solidFill>
                <a:latin typeface="Avenir"/>
                <a:ea typeface="Avenir"/>
                <a:cs typeface="Avenir"/>
                <a:sym typeface="Avenir"/>
              </a:rPr>
              <a:t>Pantry, </a:t>
            </a:r>
            <a:r>
              <a:rPr lang="en" sz="1000">
                <a:solidFill>
                  <a:schemeClr val="dk1"/>
                </a:solidFill>
                <a:latin typeface="Avenir"/>
                <a:ea typeface="Avenir"/>
                <a:cs typeface="Avenir"/>
                <a:sym typeface="Avenir"/>
              </a:rPr>
              <a:t>2018, Ceramic,</a:t>
            </a:r>
            <a:endParaRPr sz="1000">
              <a:solidFill>
                <a:schemeClr val="dk1"/>
              </a:solidFill>
              <a:latin typeface="Avenir"/>
              <a:ea typeface="Avenir"/>
              <a:cs typeface="Avenir"/>
              <a:sym typeface="Avenir"/>
            </a:endParaRPr>
          </a:p>
          <a:p>
            <a:pPr indent="0" lvl="0" marL="0" rtl="0" algn="l">
              <a:spcBef>
                <a:spcPts val="0"/>
              </a:spcBef>
              <a:spcAft>
                <a:spcPts val="0"/>
              </a:spcAft>
              <a:buNone/>
            </a:pPr>
            <a:r>
              <a:rPr lang="en" sz="1000">
                <a:solidFill>
                  <a:schemeClr val="dk1"/>
                </a:solidFill>
                <a:latin typeface="Avenir"/>
                <a:ea typeface="Avenir"/>
                <a:cs typeface="Avenir"/>
                <a:sym typeface="Avenir"/>
              </a:rPr>
              <a:t>54 x 22 x 76 inches</a:t>
            </a:r>
            <a:endParaRPr sz="1000">
              <a:solidFill>
                <a:schemeClr val="dk1"/>
              </a:solidFill>
              <a:latin typeface="Avenir"/>
              <a:ea typeface="Avenir"/>
              <a:cs typeface="Avenir"/>
              <a:sym typeface="Avenir"/>
            </a:endParaRPr>
          </a:p>
        </p:txBody>
      </p:sp>
      <p:grpSp>
        <p:nvGrpSpPr>
          <p:cNvPr id="329" name="Google Shape;329;p36"/>
          <p:cNvGrpSpPr/>
          <p:nvPr/>
        </p:nvGrpSpPr>
        <p:grpSpPr>
          <a:xfrm>
            <a:off x="7479675" y="4652963"/>
            <a:ext cx="1595875" cy="434100"/>
            <a:chOff x="425775" y="3566838"/>
            <a:chExt cx="1595875" cy="434100"/>
          </a:xfrm>
        </p:grpSpPr>
        <p:sp>
          <p:nvSpPr>
            <p:cNvPr id="330" name="Google Shape;330;p36">
              <a:hlinkClick action="ppaction://hlinksldjump" r:id="rId6"/>
            </p:cNvPr>
            <p:cNvSpPr/>
            <p:nvPr/>
          </p:nvSpPr>
          <p:spPr>
            <a:xfrm rot="5400000">
              <a:off x="1590100" y="3569388"/>
              <a:ext cx="434100" cy="4290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6"/>
            <p:cNvSpPr txBox="1"/>
            <p:nvPr/>
          </p:nvSpPr>
          <p:spPr>
            <a:xfrm>
              <a:off x="425775" y="3608975"/>
              <a:ext cx="14655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FFFF"/>
                  </a:solidFill>
                  <a:latin typeface="Avenir"/>
                  <a:ea typeface="Avenir"/>
                  <a:cs typeface="Avenir"/>
                  <a:sym typeface="Avenir"/>
                  <a:hlinkClick action="ppaction://hlinksldjump" r:id="rId7">
                    <a:extLst>
                      <a:ext uri="{A12FA001-AC4F-418D-AE19-62706E023703}">
                        <ahyp:hlinkClr val="tx"/>
                      </a:ext>
                    </a:extLst>
                  </a:hlinkClick>
                </a:rPr>
                <a:t>Navigation Page</a:t>
              </a:r>
              <a:endParaRPr sz="1200">
                <a:solidFill>
                  <a:srgbClr val="FFFFFF"/>
                </a:solidFill>
                <a:latin typeface="Avenir"/>
                <a:ea typeface="Avenir"/>
                <a:cs typeface="Avenir"/>
                <a:sym typeface="Aveni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7"/>
          <p:cNvSpPr txBox="1"/>
          <p:nvPr/>
        </p:nvSpPr>
        <p:spPr>
          <a:xfrm>
            <a:off x="0" y="0"/>
            <a:ext cx="4361700" cy="514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u="sng">
                <a:solidFill>
                  <a:schemeClr val="dk1"/>
                </a:solidFill>
              </a:rPr>
              <a:t>Wanxin Zhang</a:t>
            </a:r>
            <a:r>
              <a:rPr lang="en" sz="1100">
                <a:solidFill>
                  <a:schemeClr val="dk1"/>
                </a:solidFill>
                <a:latin typeface="Avenir"/>
                <a:ea typeface="Avenir"/>
                <a:cs typeface="Avenir"/>
                <a:sym typeface="Avenir"/>
              </a:rPr>
              <a:t> (b. 1961) was born and educated in China and graduated from the prestigious LuXun Academy of Fine Art in Sculpture in 1985. A successful state artist, Zhang discovered the work of Robert Rauschenberg at the Beijing Art Museum in 1985, “before [which], [he] had no idea what was possible to express in modern art, or what it could look like.” </a:t>
            </a:r>
            <a:endParaRPr sz="1100">
              <a:solidFill>
                <a:schemeClr val="dk1"/>
              </a:solidFill>
              <a:latin typeface="Avenir"/>
              <a:ea typeface="Avenir"/>
              <a:cs typeface="Avenir"/>
              <a:sym typeface="Avenir"/>
            </a:endParaRPr>
          </a:p>
          <a:p>
            <a:pPr indent="0" lvl="0" marL="0" rtl="0" algn="l">
              <a:spcBef>
                <a:spcPts val="0"/>
              </a:spcBef>
              <a:spcAft>
                <a:spcPts val="0"/>
              </a:spcAft>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1100">
                <a:solidFill>
                  <a:schemeClr val="dk1"/>
                </a:solidFill>
                <a:latin typeface="Avenir"/>
                <a:ea typeface="Avenir"/>
                <a:cs typeface="Avenir"/>
                <a:sym typeface="Avenir"/>
              </a:rPr>
              <a:t>In 1992, he relocated to San Francisco with his wife and young child knowing little English and driven by his desire to pursue an artistic career. He immersed himself in the regional art scene, influenced by Manuel Neri, Robert Arneson, and Viola Frey. “As a Chinese person, clay is in my blood. Clay and ceramics have been an integral part of Chinese culture for millennia…At the same time, having distance from China is what freed me to utilize these materials to fit my personal narrative.”</a:t>
            </a:r>
            <a:endParaRPr sz="1100">
              <a:solidFill>
                <a:schemeClr val="dk1"/>
              </a:solidFill>
              <a:latin typeface="Avenir"/>
              <a:ea typeface="Avenir"/>
              <a:cs typeface="Avenir"/>
              <a:sym typeface="Avenir"/>
            </a:endParaRPr>
          </a:p>
          <a:p>
            <a:pPr indent="0" lvl="0" marL="0" rtl="0" algn="l">
              <a:spcBef>
                <a:spcPts val="0"/>
              </a:spcBef>
              <a:spcAft>
                <a:spcPts val="0"/>
              </a:spcAft>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1100">
                <a:solidFill>
                  <a:schemeClr val="dk1"/>
                </a:solidFill>
                <a:latin typeface="Avenir"/>
                <a:ea typeface="Avenir"/>
                <a:cs typeface="Avenir"/>
                <a:sym typeface="Avenir"/>
              </a:rPr>
              <a:t>Zhang has had numerous solo museum exhibitions, including exhibitions at the Museum of Craft and Design (San Francisco, CA), Holter Museum of Art (Helena, MT), Bellevue Arts Museum (Bellevue, WA) and Arizona State University Art Museum (Tempe, AZ).  His work is held in public collections across the United States, China, and Japan.</a:t>
            </a:r>
            <a:endParaRPr sz="1100">
              <a:solidFill>
                <a:schemeClr val="dk1"/>
              </a:solidFill>
              <a:latin typeface="Avenir"/>
              <a:ea typeface="Avenir"/>
              <a:cs typeface="Avenir"/>
              <a:sym typeface="Avenir"/>
            </a:endParaRPr>
          </a:p>
        </p:txBody>
      </p:sp>
      <p:pic>
        <p:nvPicPr>
          <p:cNvPr id="337" name="Google Shape;337;p37"/>
          <p:cNvPicPr preferRelativeResize="0"/>
          <p:nvPr/>
        </p:nvPicPr>
        <p:blipFill>
          <a:blip r:embed="rId3">
            <a:alphaModFix/>
          </a:blip>
          <a:stretch>
            <a:fillRect/>
          </a:stretch>
        </p:blipFill>
        <p:spPr>
          <a:xfrm>
            <a:off x="5240575" y="0"/>
            <a:ext cx="3903425" cy="5204574"/>
          </a:xfrm>
          <a:prstGeom prst="rect">
            <a:avLst/>
          </a:prstGeom>
          <a:noFill/>
          <a:ln>
            <a:noFill/>
          </a:ln>
        </p:spPr>
      </p:pic>
      <p:sp>
        <p:nvSpPr>
          <p:cNvPr id="338" name="Google Shape;338;p37"/>
          <p:cNvSpPr txBox="1"/>
          <p:nvPr/>
        </p:nvSpPr>
        <p:spPr>
          <a:xfrm>
            <a:off x="3208375" y="4523100"/>
            <a:ext cx="2032200" cy="46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chemeClr val="dk1"/>
                </a:solidFill>
                <a:latin typeface="Avenir"/>
                <a:ea typeface="Avenir"/>
                <a:cs typeface="Avenir"/>
                <a:sym typeface="Avenir"/>
              </a:rPr>
              <a:t>Wanxin Zhang</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b="1" i="1" lang="en" sz="1000">
                <a:solidFill>
                  <a:schemeClr val="dk1"/>
                </a:solidFill>
                <a:latin typeface="Avenir"/>
                <a:ea typeface="Avenir"/>
                <a:cs typeface="Avenir"/>
                <a:sym typeface="Avenir"/>
              </a:rPr>
              <a:t>Portrait</a:t>
            </a:r>
            <a:endParaRPr b="1" i="1" sz="1000">
              <a:solidFill>
                <a:schemeClr val="dk1"/>
              </a:solidFill>
              <a:latin typeface="Avenir"/>
              <a:ea typeface="Avenir"/>
              <a:cs typeface="Avenir"/>
              <a:sym typeface="Avenir"/>
            </a:endParaRPr>
          </a:p>
          <a:p>
            <a:pPr indent="0" lvl="0" marL="0" rtl="0" algn="r">
              <a:spcBef>
                <a:spcPts val="0"/>
              </a:spcBef>
              <a:spcAft>
                <a:spcPts val="0"/>
              </a:spcAft>
              <a:buNone/>
            </a:pPr>
            <a:r>
              <a:rPr b="1" lang="en" sz="1000">
                <a:solidFill>
                  <a:schemeClr val="dk1"/>
                </a:solidFill>
                <a:latin typeface="Avenir"/>
                <a:ea typeface="Avenir"/>
                <a:cs typeface="Avenir"/>
                <a:sym typeface="Avenir"/>
              </a:rPr>
              <a:t>Photo Credit: Diane Ding</a:t>
            </a:r>
            <a:endParaRPr b="1" sz="1000">
              <a:solidFill>
                <a:schemeClr val="dk1"/>
              </a:solidFill>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38"/>
          <p:cNvPicPr preferRelativeResize="0"/>
          <p:nvPr/>
        </p:nvPicPr>
        <p:blipFill>
          <a:blip r:embed="rId3">
            <a:alphaModFix/>
          </a:blip>
          <a:stretch>
            <a:fillRect/>
          </a:stretch>
        </p:blipFill>
        <p:spPr>
          <a:xfrm>
            <a:off x="0" y="0"/>
            <a:ext cx="3852603" cy="5143501"/>
          </a:xfrm>
          <a:prstGeom prst="rect">
            <a:avLst/>
          </a:prstGeom>
          <a:noFill/>
          <a:ln>
            <a:noFill/>
          </a:ln>
        </p:spPr>
      </p:pic>
      <p:sp>
        <p:nvSpPr>
          <p:cNvPr id="344" name="Google Shape;344;p38"/>
          <p:cNvSpPr txBox="1"/>
          <p:nvPr/>
        </p:nvSpPr>
        <p:spPr>
          <a:xfrm>
            <a:off x="3836250" y="4242600"/>
            <a:ext cx="1759200" cy="8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venir"/>
                <a:ea typeface="Avenir"/>
                <a:cs typeface="Avenir"/>
                <a:sym typeface="Avenir"/>
              </a:rPr>
              <a:t>Wanxin Zhang</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i="1" lang="en" sz="1000">
                <a:solidFill>
                  <a:schemeClr val="dk1"/>
                </a:solidFill>
                <a:latin typeface="Avenir"/>
                <a:ea typeface="Avenir"/>
                <a:cs typeface="Avenir"/>
                <a:sym typeface="Avenir"/>
              </a:rPr>
              <a:t>What’s up II, </a:t>
            </a:r>
            <a:r>
              <a:rPr b="1" lang="en" sz="1000">
                <a:solidFill>
                  <a:schemeClr val="dk1"/>
                </a:solidFill>
                <a:latin typeface="Avenir"/>
                <a:ea typeface="Avenir"/>
                <a:cs typeface="Avenir"/>
                <a:sym typeface="Avenir"/>
              </a:rPr>
              <a:t>2011, High-fired paper clay with glazes and underglazes,</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lang="en" sz="1000">
                <a:solidFill>
                  <a:schemeClr val="dk1"/>
                </a:solidFill>
                <a:latin typeface="Avenir"/>
                <a:ea typeface="Avenir"/>
                <a:cs typeface="Avenir"/>
                <a:sym typeface="Avenir"/>
              </a:rPr>
              <a:t>26 x 42 x 16 inches</a:t>
            </a:r>
            <a:endParaRPr b="1" sz="1000">
              <a:solidFill>
                <a:schemeClr val="dk1"/>
              </a:solidFill>
              <a:latin typeface="Avenir"/>
              <a:ea typeface="Avenir"/>
              <a:cs typeface="Avenir"/>
              <a:sym typeface="Avenir"/>
            </a:endParaRPr>
          </a:p>
        </p:txBody>
      </p:sp>
      <p:sp>
        <p:nvSpPr>
          <p:cNvPr id="345" name="Google Shape;345;p38"/>
          <p:cNvSpPr txBox="1"/>
          <p:nvPr/>
        </p:nvSpPr>
        <p:spPr>
          <a:xfrm>
            <a:off x="5528925" y="0"/>
            <a:ext cx="3615000" cy="28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venir"/>
                <a:ea typeface="Avenir"/>
                <a:cs typeface="Avenir"/>
                <a:sym typeface="Avenir"/>
              </a:rPr>
              <a:t>Use your visual thinking strategies to think about Zhang’s work shown on the left.</a:t>
            </a:r>
            <a:r>
              <a:rPr lang="en">
                <a:latin typeface="Avenir"/>
                <a:ea typeface="Avenir"/>
                <a:cs typeface="Avenir"/>
                <a:sym typeface="Avenir"/>
              </a:rPr>
              <a:t> </a:t>
            </a:r>
            <a:endParaRPr>
              <a:latin typeface="Avenir"/>
              <a:ea typeface="Avenir"/>
              <a:cs typeface="Avenir"/>
              <a:sym typeface="Avenir"/>
            </a:endParaRPr>
          </a:p>
          <a:p>
            <a:pPr indent="0" lvl="0" marL="0" rtl="0" algn="l">
              <a:spcBef>
                <a:spcPts val="0"/>
              </a:spcBef>
              <a:spcAft>
                <a:spcPts val="0"/>
              </a:spcAft>
              <a:buNone/>
            </a:pPr>
            <a:r>
              <a:t/>
            </a:r>
            <a:endParaRPr sz="1100">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4">
                  <a:extLst>
                    <a:ext uri="{A12FA001-AC4F-418D-AE19-62706E023703}">
                      <ahyp:hlinkClr val="tx"/>
                    </a:ext>
                  </a:extLst>
                </a:hlinkClick>
              </a:rPr>
              <a:t>1.  What do you see?</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5">
                  <a:extLst>
                    <a:ext uri="{A12FA001-AC4F-418D-AE19-62706E023703}">
                      <ahyp:hlinkClr val="tx"/>
                    </a:ext>
                  </a:extLst>
                </a:hlinkClick>
              </a:rPr>
              <a:t>2.  What is going on in this art object?</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6">
                  <a:extLst>
                    <a:ext uri="{A12FA001-AC4F-418D-AE19-62706E023703}">
                      <ahyp:hlinkClr val="tx"/>
                    </a:ext>
                  </a:extLst>
                </a:hlinkClick>
              </a:rPr>
              <a:t>3. What makes you say that?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100" u="sng">
                <a:solidFill>
                  <a:srgbClr val="434343"/>
                </a:solidFill>
                <a:latin typeface="Avenir"/>
                <a:ea typeface="Avenir"/>
                <a:cs typeface="Avenir"/>
                <a:sym typeface="Avenir"/>
                <a:hlinkClick action="ppaction://hlinksldjump" r:id="rId7">
                  <a:extLst>
                    <a:ext uri="{A12FA001-AC4F-418D-AE19-62706E023703}">
                      <ahyp:hlinkClr val="tx"/>
                    </a:ext>
                  </a:extLst>
                </a:hlinkClick>
              </a:rPr>
              <a:t>4. What else can you find?   </a:t>
            </a:r>
            <a:r>
              <a:rPr lang="en" sz="1200" u="sng">
                <a:solidFill>
                  <a:srgbClr val="434343"/>
                </a:solidFill>
                <a:latin typeface="Avenir"/>
                <a:ea typeface="Avenir"/>
                <a:cs typeface="Avenir"/>
                <a:sym typeface="Avenir"/>
                <a:hlinkClick action="ppaction://hlinksldjump" r:id="rId8">
                  <a:extLst>
                    <a:ext uri="{A12FA001-AC4F-418D-AE19-62706E023703}">
                      <ahyp:hlinkClr val="tx"/>
                    </a:ext>
                  </a:extLst>
                </a:hlinkClick>
              </a:rPr>
              <a:t> </a:t>
            </a:r>
            <a:r>
              <a:rPr i="1" lang="en" sz="1200" u="sng">
                <a:solidFill>
                  <a:srgbClr val="434343"/>
                </a:solidFill>
                <a:latin typeface="Avenir"/>
                <a:ea typeface="Avenir"/>
                <a:cs typeface="Avenir"/>
                <a:sym typeface="Avenir"/>
                <a:hlinkClick action="ppaction://hlinksldjump" r:id="rId9">
                  <a:extLst>
                    <a:ext uri="{A12FA001-AC4F-418D-AE19-62706E023703}">
                      <ahyp:hlinkClr val="tx"/>
                    </a:ext>
                  </a:extLst>
                </a:hlinkClick>
              </a:rPr>
              <a:t> </a:t>
            </a:r>
            <a:endParaRPr i="1" sz="12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i="1" sz="12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200" u="sng">
                <a:solidFill>
                  <a:srgbClr val="434343"/>
                </a:solidFill>
                <a:latin typeface="Avenir"/>
                <a:ea typeface="Avenir"/>
                <a:cs typeface="Avenir"/>
                <a:sym typeface="Avenir"/>
                <a:hlinkClick action="ppaction://hlinksldjump" r:id="rId10">
                  <a:extLst>
                    <a:ext uri="{A12FA001-AC4F-418D-AE19-62706E023703}">
                      <ahyp:hlinkClr val="tx"/>
                    </a:ext>
                  </a:extLst>
                </a:hlinkClick>
              </a:rPr>
              <a:t>5. What do you think motivated the artist to make this art object?</a:t>
            </a:r>
            <a:endParaRPr sz="12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r">
              <a:spcBef>
                <a:spcPts val="0"/>
              </a:spcBef>
              <a:spcAft>
                <a:spcPts val="0"/>
              </a:spcAft>
              <a:buNone/>
            </a:pPr>
            <a:r>
              <a:t/>
            </a:r>
            <a:endParaRPr sz="1100">
              <a:latin typeface="Avenir"/>
              <a:ea typeface="Avenir"/>
              <a:cs typeface="Avenir"/>
              <a:sym typeface="Avenir"/>
            </a:endParaRPr>
          </a:p>
          <a:p>
            <a:pPr indent="0" lvl="0" marL="0" rtl="0" algn="r">
              <a:spcBef>
                <a:spcPts val="0"/>
              </a:spcBef>
              <a:spcAft>
                <a:spcPts val="0"/>
              </a:spcAft>
              <a:buNone/>
            </a:pPr>
            <a:r>
              <a:rPr lang="en" sz="1200">
                <a:latin typeface="Avenir"/>
                <a:ea typeface="Avenir"/>
                <a:cs typeface="Avenir"/>
                <a:sym typeface="Avenir"/>
              </a:rPr>
              <a:t> </a:t>
            </a:r>
            <a:r>
              <a:rPr i="1" lang="en" sz="1200">
                <a:latin typeface="Avenir"/>
                <a:ea typeface="Avenir"/>
                <a:cs typeface="Avenir"/>
                <a:sym typeface="Avenir"/>
              </a:rPr>
              <a:t> </a:t>
            </a:r>
            <a:endParaRPr i="1" sz="1200">
              <a:latin typeface="Avenir"/>
              <a:ea typeface="Avenir"/>
              <a:cs typeface="Avenir"/>
              <a:sym typeface="Avenir"/>
            </a:endParaRPr>
          </a:p>
        </p:txBody>
      </p:sp>
      <p:sp>
        <p:nvSpPr>
          <p:cNvPr id="346" name="Google Shape;346;p38"/>
          <p:cNvSpPr/>
          <p:nvPr/>
        </p:nvSpPr>
        <p:spPr>
          <a:xfrm>
            <a:off x="6493225" y="3416850"/>
            <a:ext cx="2683800" cy="17265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8"/>
          <p:cNvSpPr txBox="1"/>
          <p:nvPr/>
        </p:nvSpPr>
        <p:spPr>
          <a:xfrm>
            <a:off x="6605000" y="3466200"/>
            <a:ext cx="2595300" cy="15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rgbClr val="FFFFFF"/>
                </a:solidFill>
                <a:latin typeface="Avenir"/>
                <a:ea typeface="Avenir"/>
                <a:cs typeface="Avenir"/>
                <a:sym typeface="Avenir"/>
                <a:hlinkClick r:id="rId11">
                  <a:extLst>
                    <a:ext uri="{A12FA001-AC4F-418D-AE19-62706E023703}">
                      <ahyp:hlinkClr val="tx"/>
                    </a:ext>
                  </a:extLst>
                </a:hlinkClick>
              </a:rPr>
              <a:t>For more context of </a:t>
            </a:r>
            <a:r>
              <a:rPr i="1" lang="en" sz="1000" u="sng">
                <a:solidFill>
                  <a:srgbClr val="FFFFFF"/>
                </a:solidFill>
                <a:latin typeface="Avenir"/>
                <a:ea typeface="Avenir"/>
                <a:cs typeface="Avenir"/>
                <a:sym typeface="Avenir"/>
                <a:hlinkClick r:id="rId12">
                  <a:extLst>
                    <a:ext uri="{A12FA001-AC4F-418D-AE19-62706E023703}">
                      <ahyp:hlinkClr val="tx"/>
                    </a:ext>
                  </a:extLst>
                </a:hlinkClick>
              </a:rPr>
              <a:t>What’s up II, </a:t>
            </a:r>
            <a:r>
              <a:rPr lang="en" sz="1000" u="sng">
                <a:solidFill>
                  <a:srgbClr val="FFFFFF"/>
                </a:solidFill>
                <a:latin typeface="Avenir"/>
                <a:ea typeface="Avenir"/>
                <a:cs typeface="Avenir"/>
                <a:sym typeface="Avenir"/>
                <a:hlinkClick r:id="rId13">
                  <a:extLst>
                    <a:ext uri="{A12FA001-AC4F-418D-AE19-62706E023703}">
                      <ahyp:hlinkClr val="tx"/>
                    </a:ext>
                  </a:extLst>
                </a:hlinkClick>
              </a:rPr>
              <a:t>Check out, “Tyranny Meets Irreverence in Pit #5,” written by Britta Erickson for the Catherine Clark Gallery in 2008. (This link  will direct to a seperate website.)</a:t>
            </a:r>
            <a:endParaRPr b="1" sz="1000">
              <a:solidFill>
                <a:srgbClr val="FFFFFF"/>
              </a:solidFill>
              <a:latin typeface="Avenir"/>
              <a:ea typeface="Avenir"/>
              <a:cs typeface="Avenir"/>
              <a:sym typeface="Avenir"/>
            </a:endParaRPr>
          </a:p>
          <a:p>
            <a:pPr indent="0" lvl="0" marL="0" rtl="0" algn="l">
              <a:spcBef>
                <a:spcPts val="0"/>
              </a:spcBef>
              <a:spcAft>
                <a:spcPts val="0"/>
              </a:spcAft>
              <a:buNone/>
            </a:pPr>
            <a:r>
              <a:t/>
            </a:r>
            <a:endParaRPr b="1" sz="1000">
              <a:solidFill>
                <a:srgbClr val="FFFFFF"/>
              </a:solidFill>
              <a:latin typeface="Avenir"/>
              <a:ea typeface="Avenir"/>
              <a:cs typeface="Avenir"/>
              <a:sym typeface="Avenir"/>
            </a:endParaRPr>
          </a:p>
          <a:p>
            <a:pPr indent="0" lvl="0" marL="0" rtl="0" algn="l">
              <a:spcBef>
                <a:spcPts val="0"/>
              </a:spcBef>
              <a:spcAft>
                <a:spcPts val="0"/>
              </a:spcAft>
              <a:buNone/>
            </a:pPr>
            <a:r>
              <a:rPr b="1" lang="en" sz="1000">
                <a:solidFill>
                  <a:srgbClr val="FFFFFF"/>
                </a:solidFill>
                <a:latin typeface="Avenir"/>
                <a:ea typeface="Avenir"/>
                <a:cs typeface="Avenir"/>
                <a:sym typeface="Avenir"/>
              </a:rPr>
              <a:t>How does knowing more about the history and politics of Wanxin Zhang’s past work help to inform this work?</a:t>
            </a:r>
            <a:endParaRPr b="1" sz="1000">
              <a:solidFill>
                <a:srgbClr val="FFFFFF"/>
              </a:solidFill>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39"/>
          <p:cNvPicPr preferRelativeResize="0"/>
          <p:nvPr/>
        </p:nvPicPr>
        <p:blipFill>
          <a:blip r:embed="rId3">
            <a:alphaModFix/>
          </a:blip>
          <a:stretch>
            <a:fillRect/>
          </a:stretch>
        </p:blipFill>
        <p:spPr>
          <a:xfrm>
            <a:off x="0" y="0"/>
            <a:ext cx="3852603" cy="5143501"/>
          </a:xfrm>
          <a:prstGeom prst="rect">
            <a:avLst/>
          </a:prstGeom>
          <a:noFill/>
          <a:ln>
            <a:noFill/>
          </a:ln>
        </p:spPr>
      </p:pic>
      <p:pic>
        <p:nvPicPr>
          <p:cNvPr id="353" name="Google Shape;353;p39"/>
          <p:cNvPicPr preferRelativeResize="0"/>
          <p:nvPr/>
        </p:nvPicPr>
        <p:blipFill>
          <a:blip r:embed="rId4">
            <a:alphaModFix/>
          </a:blip>
          <a:stretch>
            <a:fillRect/>
          </a:stretch>
        </p:blipFill>
        <p:spPr>
          <a:xfrm>
            <a:off x="3852600" y="0"/>
            <a:ext cx="3852599" cy="5143496"/>
          </a:xfrm>
          <a:prstGeom prst="rect">
            <a:avLst/>
          </a:prstGeom>
          <a:noFill/>
          <a:ln>
            <a:noFill/>
          </a:ln>
        </p:spPr>
      </p:pic>
      <p:sp>
        <p:nvSpPr>
          <p:cNvPr id="354" name="Google Shape;354;p39"/>
          <p:cNvSpPr txBox="1"/>
          <p:nvPr/>
        </p:nvSpPr>
        <p:spPr>
          <a:xfrm>
            <a:off x="7705200" y="3408275"/>
            <a:ext cx="1274400" cy="8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venir"/>
                <a:ea typeface="Avenir"/>
                <a:cs typeface="Avenir"/>
                <a:sym typeface="Avenir"/>
              </a:rPr>
              <a:t>Wanxin Zhang</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i="1" lang="en" sz="1000">
                <a:solidFill>
                  <a:schemeClr val="dk1"/>
                </a:solidFill>
                <a:latin typeface="Avenir"/>
                <a:ea typeface="Avenir"/>
                <a:cs typeface="Avenir"/>
                <a:sym typeface="Avenir"/>
              </a:rPr>
              <a:t>What’s up II, </a:t>
            </a:r>
            <a:r>
              <a:rPr b="1" lang="en" sz="1000">
                <a:solidFill>
                  <a:schemeClr val="dk1"/>
                </a:solidFill>
                <a:latin typeface="Avenir"/>
                <a:ea typeface="Avenir"/>
                <a:cs typeface="Avenir"/>
                <a:sym typeface="Avenir"/>
              </a:rPr>
              <a:t>2011, High-fired paper clay with glazes and underglazes,</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lang="en" sz="1000">
                <a:solidFill>
                  <a:schemeClr val="dk1"/>
                </a:solidFill>
                <a:latin typeface="Avenir"/>
                <a:ea typeface="Avenir"/>
                <a:cs typeface="Avenir"/>
                <a:sym typeface="Avenir"/>
              </a:rPr>
              <a:t>26 x 42 x 16 inches</a:t>
            </a:r>
            <a:endParaRPr b="1" sz="1000">
              <a:solidFill>
                <a:schemeClr val="dk1"/>
              </a:solidFill>
              <a:latin typeface="Avenir"/>
              <a:ea typeface="Avenir"/>
              <a:cs typeface="Avenir"/>
              <a:sym typeface="Avenir"/>
            </a:endParaRPr>
          </a:p>
        </p:txBody>
      </p:sp>
      <p:grpSp>
        <p:nvGrpSpPr>
          <p:cNvPr id="355" name="Google Shape;355;p39"/>
          <p:cNvGrpSpPr/>
          <p:nvPr/>
        </p:nvGrpSpPr>
        <p:grpSpPr>
          <a:xfrm>
            <a:off x="7705200" y="4555525"/>
            <a:ext cx="1465500" cy="501000"/>
            <a:chOff x="7677875" y="4543300"/>
            <a:chExt cx="1465500" cy="501000"/>
          </a:xfrm>
        </p:grpSpPr>
        <p:sp>
          <p:nvSpPr>
            <p:cNvPr id="356" name="Google Shape;356;p39"/>
            <p:cNvSpPr/>
            <p:nvPr/>
          </p:nvSpPr>
          <p:spPr>
            <a:xfrm>
              <a:off x="7718775" y="4543300"/>
              <a:ext cx="1349100" cy="501000"/>
            </a:xfrm>
            <a:prstGeom prst="roundRect">
              <a:avLst>
                <a:gd fmla="val 16667"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9"/>
            <p:cNvSpPr txBox="1"/>
            <p:nvPr/>
          </p:nvSpPr>
          <p:spPr>
            <a:xfrm>
              <a:off x="7677875" y="4543300"/>
              <a:ext cx="14655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FFFFFF"/>
                </a:solidFill>
                <a:latin typeface="Avenir"/>
                <a:ea typeface="Avenir"/>
                <a:cs typeface="Avenir"/>
                <a:sym typeface="Avenir"/>
              </a:endParaRPr>
            </a:p>
          </p:txBody>
        </p:sp>
        <p:sp>
          <p:nvSpPr>
            <p:cNvPr id="358" name="Google Shape;358;p39">
              <a:hlinkClick action="ppaction://hlinksldjump" r:id="rId5"/>
            </p:cNvPr>
            <p:cNvSpPr/>
            <p:nvPr/>
          </p:nvSpPr>
          <p:spPr>
            <a:xfrm rot="5400000">
              <a:off x="8730626" y="4626226"/>
              <a:ext cx="287400" cy="2841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9"/>
            <p:cNvSpPr txBox="1"/>
            <p:nvPr/>
          </p:nvSpPr>
          <p:spPr>
            <a:xfrm>
              <a:off x="7718771" y="4654150"/>
              <a:ext cx="1184700" cy="27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rgbClr val="FFFFFF"/>
                  </a:solidFill>
                  <a:latin typeface="Avenir"/>
                  <a:ea typeface="Avenir"/>
                  <a:cs typeface="Avenir"/>
                  <a:sym typeface="Avenir"/>
                  <a:hlinkClick action="ppaction://hlinksldjump" r:id="rId6">
                    <a:extLst>
                      <a:ext uri="{A12FA001-AC4F-418D-AE19-62706E023703}">
                        <ahyp:hlinkClr val="tx"/>
                      </a:ext>
                    </a:extLst>
                  </a:hlinkClick>
                </a:rPr>
                <a:t>Navigation Page</a:t>
              </a:r>
              <a:endParaRPr sz="1000">
                <a:solidFill>
                  <a:srgbClr val="FFFFFF"/>
                </a:solidFill>
                <a:latin typeface="Avenir"/>
                <a:ea typeface="Avenir"/>
                <a:cs typeface="Avenir"/>
                <a:sym typeface="Aveni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0"/>
          <p:cNvSpPr txBox="1"/>
          <p:nvPr/>
        </p:nvSpPr>
        <p:spPr>
          <a:xfrm>
            <a:off x="5515500" y="0"/>
            <a:ext cx="3628500" cy="549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2000">
                <a:solidFill>
                  <a:srgbClr val="434343"/>
                </a:solidFill>
                <a:latin typeface="Avenir"/>
                <a:ea typeface="Avenir"/>
                <a:cs typeface="Avenir"/>
                <a:sym typeface="Avenir"/>
              </a:rPr>
              <a:t>Exhibition Acknowledgments</a:t>
            </a:r>
            <a:endParaRPr sz="2000">
              <a:solidFill>
                <a:srgbClr val="434343"/>
              </a:solidFill>
              <a:latin typeface="Avenir"/>
              <a:ea typeface="Avenir"/>
              <a:cs typeface="Avenir"/>
              <a:sym typeface="Avenir"/>
            </a:endParaRPr>
          </a:p>
        </p:txBody>
      </p:sp>
      <p:sp>
        <p:nvSpPr>
          <p:cNvPr id="365" name="Google Shape;365;p40"/>
          <p:cNvSpPr/>
          <p:nvPr/>
        </p:nvSpPr>
        <p:spPr>
          <a:xfrm>
            <a:off x="-61100" y="1417200"/>
            <a:ext cx="6450900" cy="38973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0"/>
          <p:cNvSpPr txBox="1"/>
          <p:nvPr/>
        </p:nvSpPr>
        <p:spPr>
          <a:xfrm>
            <a:off x="109950" y="1649350"/>
            <a:ext cx="5937600" cy="3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nir"/>
                <a:ea typeface="Avenir"/>
                <a:cs typeface="Avenir"/>
                <a:sym typeface="Avenir"/>
              </a:rPr>
              <a:t>The following individuals and organizations are acknowledged, with gratitude, for making this exhibition possible.</a:t>
            </a:r>
            <a:endParaRPr>
              <a:solidFill>
                <a:srgbClr val="FFFFFF"/>
              </a:solidFill>
              <a:latin typeface="Avenir"/>
              <a:ea typeface="Avenir"/>
              <a:cs typeface="Avenir"/>
              <a:sym typeface="Avenir"/>
            </a:endParaRPr>
          </a:p>
          <a:p>
            <a:pPr indent="0" lvl="0" marL="0" rtl="0" algn="l">
              <a:spcBef>
                <a:spcPts val="0"/>
              </a:spcBef>
              <a:spcAft>
                <a:spcPts val="0"/>
              </a:spcAft>
              <a:buNone/>
            </a:pPr>
            <a:r>
              <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Anonymous</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DEW Foundation</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Jason Lau</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Los Angeles County Department of Arts and Culture</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Pasadena Art Alliance</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Ralph M. Parsons Foundation</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Ruth &amp; Joseph C. Reed Foundation for the Arts</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Susan &amp; John Sasaki</a:t>
            </a:r>
            <a:endParaRPr>
              <a:solidFill>
                <a:srgbClr val="FFFFFF"/>
              </a:solidFill>
              <a:latin typeface="Avenir"/>
              <a:ea typeface="Avenir"/>
              <a:cs typeface="Avenir"/>
              <a:sym typeface="Avenir"/>
            </a:endParaRPr>
          </a:p>
        </p:txBody>
      </p:sp>
      <p:grpSp>
        <p:nvGrpSpPr>
          <p:cNvPr id="367" name="Google Shape;367;p40"/>
          <p:cNvGrpSpPr/>
          <p:nvPr/>
        </p:nvGrpSpPr>
        <p:grpSpPr>
          <a:xfrm>
            <a:off x="7479675" y="4652963"/>
            <a:ext cx="1595875" cy="434100"/>
            <a:chOff x="425775" y="3566838"/>
            <a:chExt cx="1595875" cy="434100"/>
          </a:xfrm>
        </p:grpSpPr>
        <p:sp>
          <p:nvSpPr>
            <p:cNvPr id="368" name="Google Shape;368;p40">
              <a:hlinkClick action="ppaction://hlinksldjump" r:id="rId3"/>
            </p:cNvPr>
            <p:cNvSpPr/>
            <p:nvPr/>
          </p:nvSpPr>
          <p:spPr>
            <a:xfrm rot="5400000">
              <a:off x="1590100" y="3569388"/>
              <a:ext cx="434100" cy="4290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0"/>
            <p:cNvSpPr txBox="1"/>
            <p:nvPr/>
          </p:nvSpPr>
          <p:spPr>
            <a:xfrm>
              <a:off x="425775" y="3608975"/>
              <a:ext cx="14655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434343"/>
                  </a:solidFill>
                  <a:latin typeface="Avenir"/>
                  <a:ea typeface="Avenir"/>
                  <a:cs typeface="Avenir"/>
                  <a:sym typeface="Avenir"/>
                  <a:hlinkClick action="ppaction://hlinksldjump" r:id="rId4">
                    <a:extLst>
                      <a:ext uri="{A12FA001-AC4F-418D-AE19-62706E023703}">
                        <ahyp:hlinkClr val="tx"/>
                      </a:ext>
                    </a:extLst>
                  </a:hlinkClick>
                </a:rPr>
                <a:t>Navigation Page</a:t>
              </a:r>
              <a:endParaRPr sz="1200">
                <a:solidFill>
                  <a:srgbClr val="434343"/>
                </a:solidFill>
                <a:latin typeface="Avenir"/>
                <a:ea typeface="Avenir"/>
                <a:cs typeface="Avenir"/>
                <a:sym typeface="Aveni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txBox="1"/>
          <p:nvPr/>
        </p:nvSpPr>
        <p:spPr>
          <a:xfrm>
            <a:off x="4977944" y="4735400"/>
            <a:ext cx="4166100" cy="4803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lang="en" sz="1900">
                <a:solidFill>
                  <a:srgbClr val="434343"/>
                </a:solidFill>
                <a:latin typeface="Avenir"/>
                <a:ea typeface="Avenir"/>
                <a:cs typeface="Avenir"/>
                <a:sym typeface="Avenir"/>
              </a:rPr>
              <a:t>Visual Thinking Strategies</a:t>
            </a:r>
            <a:endParaRPr sz="1900">
              <a:solidFill>
                <a:srgbClr val="434343"/>
              </a:solidFill>
              <a:latin typeface="Avenir"/>
              <a:ea typeface="Avenir"/>
              <a:cs typeface="Avenir"/>
              <a:sym typeface="Avenir"/>
            </a:endParaRPr>
          </a:p>
        </p:txBody>
      </p:sp>
      <p:sp>
        <p:nvSpPr>
          <p:cNvPr id="96" name="Google Shape;96;p15"/>
          <p:cNvSpPr/>
          <p:nvPr/>
        </p:nvSpPr>
        <p:spPr>
          <a:xfrm>
            <a:off x="7550" y="-4000"/>
            <a:ext cx="3439500" cy="5143500"/>
          </a:xfrm>
          <a:prstGeom prst="rect">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5"/>
          <p:cNvSpPr txBox="1"/>
          <p:nvPr/>
        </p:nvSpPr>
        <p:spPr>
          <a:xfrm>
            <a:off x="144950" y="4157225"/>
            <a:ext cx="3164700" cy="7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Avenir"/>
                <a:ea typeface="Avenir"/>
                <a:cs typeface="Avenir"/>
                <a:sym typeface="Avenir"/>
              </a:rPr>
              <a:t>“ Art is a conversation we are all invited to and are all worthy to participate in. Yes, great works can be intimidating, but no one else in the world has what you have—your voice, your eyes, your feeling and perspective.” - Rachel Hartman</a:t>
            </a:r>
            <a:endParaRPr sz="800">
              <a:solidFill>
                <a:srgbClr val="FFFFFF"/>
              </a:solidFill>
              <a:latin typeface="Avenir"/>
              <a:ea typeface="Avenir"/>
              <a:cs typeface="Avenir"/>
              <a:sym typeface="Avenir"/>
            </a:endParaRPr>
          </a:p>
        </p:txBody>
      </p:sp>
      <p:sp>
        <p:nvSpPr>
          <p:cNvPr id="98" name="Google Shape;98;p15"/>
          <p:cNvSpPr txBox="1"/>
          <p:nvPr/>
        </p:nvSpPr>
        <p:spPr>
          <a:xfrm>
            <a:off x="144950" y="545550"/>
            <a:ext cx="3164700" cy="286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Avenir"/>
                <a:ea typeface="Avenir"/>
                <a:cs typeface="Avenir"/>
                <a:sym typeface="Avenir"/>
              </a:rPr>
              <a:t>Today we are going to be spending some time thinking and learning about artwork from the exhibition, “Making In Between: Contemporary Chinese American Ceramics”. </a:t>
            </a:r>
            <a:endParaRPr sz="1000">
              <a:solidFill>
                <a:srgbClr val="FFFFFF"/>
              </a:solidFill>
              <a:latin typeface="Avenir"/>
              <a:ea typeface="Avenir"/>
              <a:cs typeface="Avenir"/>
              <a:sym typeface="Avenir"/>
            </a:endParaRPr>
          </a:p>
          <a:p>
            <a:pPr indent="0" lvl="0" marL="0" rtl="0" algn="l">
              <a:spcBef>
                <a:spcPts val="0"/>
              </a:spcBef>
              <a:spcAft>
                <a:spcPts val="0"/>
              </a:spcAft>
              <a:buNone/>
            </a:pPr>
            <a:r>
              <a:t/>
            </a:r>
            <a:endParaRPr sz="1000">
              <a:solidFill>
                <a:srgbClr val="FFFFFF"/>
              </a:solidFill>
              <a:latin typeface="Avenir"/>
              <a:ea typeface="Avenir"/>
              <a:cs typeface="Avenir"/>
              <a:sym typeface="Avenir"/>
            </a:endParaRPr>
          </a:p>
          <a:p>
            <a:pPr indent="0" lvl="0" marL="0" rtl="0" algn="l">
              <a:spcBef>
                <a:spcPts val="0"/>
              </a:spcBef>
              <a:spcAft>
                <a:spcPts val="0"/>
              </a:spcAft>
              <a:buNone/>
            </a:pPr>
            <a:r>
              <a:rPr lang="en" sz="1000">
                <a:solidFill>
                  <a:srgbClr val="FFFFFF"/>
                </a:solidFill>
                <a:latin typeface="Avenir"/>
                <a:ea typeface="Avenir"/>
                <a:cs typeface="Avenir"/>
                <a:sym typeface="Avenir"/>
              </a:rPr>
              <a:t>Sometimes, looking at art can be intimidating, and it can be difficult trying to figure out what the artist is saying through their work. So we’re going to start our tour by learning how to critically look at and interpret art using visual thinking strategies. </a:t>
            </a:r>
            <a:endParaRPr sz="1000">
              <a:solidFill>
                <a:srgbClr val="FFFFFF"/>
              </a:solidFill>
              <a:latin typeface="Avenir"/>
              <a:ea typeface="Avenir"/>
              <a:cs typeface="Avenir"/>
              <a:sym typeface="Avenir"/>
            </a:endParaRPr>
          </a:p>
          <a:p>
            <a:pPr indent="0" lvl="0" marL="0" rtl="0" algn="l">
              <a:spcBef>
                <a:spcPts val="0"/>
              </a:spcBef>
              <a:spcAft>
                <a:spcPts val="0"/>
              </a:spcAft>
              <a:buNone/>
            </a:pPr>
            <a:r>
              <a:t/>
            </a:r>
            <a:endParaRPr sz="1000">
              <a:solidFill>
                <a:srgbClr val="FFFFFF"/>
              </a:solidFill>
              <a:latin typeface="Avenir"/>
              <a:ea typeface="Avenir"/>
              <a:cs typeface="Avenir"/>
              <a:sym typeface="Avenir"/>
            </a:endParaRPr>
          </a:p>
          <a:p>
            <a:pPr indent="0" lvl="0" marL="0" rtl="0" algn="l">
              <a:spcBef>
                <a:spcPts val="0"/>
              </a:spcBef>
              <a:spcAft>
                <a:spcPts val="0"/>
              </a:spcAft>
              <a:buNone/>
            </a:pPr>
            <a:r>
              <a:rPr lang="en" sz="1000">
                <a:solidFill>
                  <a:srgbClr val="FFFFFF"/>
                </a:solidFill>
                <a:latin typeface="Avenir"/>
                <a:ea typeface="Avenir"/>
                <a:cs typeface="Avenir"/>
                <a:sym typeface="Avenir"/>
              </a:rPr>
              <a:t>On the right side of this page, you will notice a flow chart. Each time we encounter a new work of art, we are going to follow the steps of this flow chart to help us think about, and interpret what we are seeing. Take some time to familiarize yourself with these steps, and when you are ready, click the link below to return to the tour navigation page.  </a:t>
            </a:r>
            <a:endParaRPr sz="1000">
              <a:solidFill>
                <a:srgbClr val="FFFFFF"/>
              </a:solidFill>
              <a:latin typeface="Avenir"/>
              <a:ea typeface="Avenir"/>
              <a:cs typeface="Avenir"/>
              <a:sym typeface="Avenir"/>
            </a:endParaRPr>
          </a:p>
          <a:p>
            <a:pPr indent="0" lvl="0" marL="0" rtl="0" algn="l">
              <a:spcBef>
                <a:spcPts val="0"/>
              </a:spcBef>
              <a:spcAft>
                <a:spcPts val="0"/>
              </a:spcAft>
              <a:buNone/>
            </a:pPr>
            <a:r>
              <a:t/>
            </a:r>
            <a:endParaRPr sz="1000">
              <a:solidFill>
                <a:srgbClr val="FFFFFF"/>
              </a:solidFill>
              <a:latin typeface="Avenir"/>
              <a:ea typeface="Avenir"/>
              <a:cs typeface="Avenir"/>
              <a:sym typeface="Avenir"/>
            </a:endParaRPr>
          </a:p>
          <a:p>
            <a:pPr indent="0" lvl="0" marL="0" rtl="0" algn="l">
              <a:spcBef>
                <a:spcPts val="0"/>
              </a:spcBef>
              <a:spcAft>
                <a:spcPts val="0"/>
              </a:spcAft>
              <a:buNone/>
            </a:pPr>
            <a:r>
              <a:t/>
            </a:r>
            <a:endParaRPr sz="1000">
              <a:solidFill>
                <a:srgbClr val="FFFFFF"/>
              </a:solidFill>
              <a:latin typeface="Avenir"/>
              <a:ea typeface="Avenir"/>
              <a:cs typeface="Avenir"/>
              <a:sym typeface="Avenir"/>
            </a:endParaRPr>
          </a:p>
        </p:txBody>
      </p:sp>
      <p:sp>
        <p:nvSpPr>
          <p:cNvPr id="99" name="Google Shape;99;p15"/>
          <p:cNvSpPr txBox="1"/>
          <p:nvPr/>
        </p:nvSpPr>
        <p:spPr>
          <a:xfrm>
            <a:off x="144950" y="81450"/>
            <a:ext cx="31647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venir"/>
                <a:ea typeface="Avenir"/>
                <a:cs typeface="Avenir"/>
                <a:sym typeface="Avenir"/>
              </a:rPr>
              <a:t>Looking at Art: The Basics</a:t>
            </a:r>
            <a:endParaRPr sz="1800">
              <a:solidFill>
                <a:srgbClr val="FFFFFF"/>
              </a:solidFill>
              <a:latin typeface="Avenir"/>
              <a:ea typeface="Avenir"/>
              <a:cs typeface="Avenir"/>
              <a:sym typeface="Avenir"/>
            </a:endParaRPr>
          </a:p>
        </p:txBody>
      </p:sp>
      <p:grpSp>
        <p:nvGrpSpPr>
          <p:cNvPr id="100" name="Google Shape;100;p15"/>
          <p:cNvGrpSpPr/>
          <p:nvPr/>
        </p:nvGrpSpPr>
        <p:grpSpPr>
          <a:xfrm>
            <a:off x="929350" y="3582238"/>
            <a:ext cx="1595875" cy="434100"/>
            <a:chOff x="501975" y="3566838"/>
            <a:chExt cx="1595875" cy="434100"/>
          </a:xfrm>
        </p:grpSpPr>
        <p:sp>
          <p:nvSpPr>
            <p:cNvPr id="101" name="Google Shape;101;p15">
              <a:hlinkClick/>
            </p:cNvPr>
            <p:cNvSpPr/>
            <p:nvPr/>
          </p:nvSpPr>
          <p:spPr>
            <a:xfrm rot="5400000">
              <a:off x="1666300" y="3569388"/>
              <a:ext cx="434100" cy="429000"/>
            </a:xfrm>
            <a:prstGeom prst="uturnArrow">
              <a:avLst>
                <a:gd fmla="val 25000" name="adj1"/>
                <a:gd fmla="val 25000" name="adj2"/>
                <a:gd fmla="val 25000" name="adj3"/>
                <a:gd fmla="val 43750" name="adj4"/>
                <a:gd fmla="val 75000" name="adj5"/>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5"/>
            <p:cNvSpPr txBox="1"/>
            <p:nvPr/>
          </p:nvSpPr>
          <p:spPr>
            <a:xfrm>
              <a:off x="501975" y="3608975"/>
              <a:ext cx="14655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FFFF"/>
                  </a:solidFill>
                  <a:latin typeface="Avenir"/>
                  <a:ea typeface="Avenir"/>
                  <a:cs typeface="Avenir"/>
                  <a:sym typeface="Avenir"/>
                  <a:hlinkClick action="ppaction://hlinksldjump" r:id="rId3">
                    <a:extLst>
                      <a:ext uri="{A12FA001-AC4F-418D-AE19-62706E023703}">
                        <ahyp:hlinkClr val="tx"/>
                      </a:ext>
                    </a:extLst>
                  </a:hlinkClick>
                </a:rPr>
                <a:t>Navigation Page</a:t>
              </a:r>
              <a:endParaRPr sz="1200">
                <a:solidFill>
                  <a:srgbClr val="FFFFFF"/>
                </a:solidFill>
                <a:latin typeface="Avenir"/>
                <a:ea typeface="Avenir"/>
                <a:cs typeface="Avenir"/>
                <a:sym typeface="Avenir"/>
              </a:endParaRPr>
            </a:p>
          </p:txBody>
        </p:sp>
      </p:grpSp>
      <p:sp>
        <p:nvSpPr>
          <p:cNvPr id="103" name="Google Shape;103;p15"/>
          <p:cNvSpPr/>
          <p:nvPr/>
        </p:nvSpPr>
        <p:spPr>
          <a:xfrm>
            <a:off x="3555050" y="133225"/>
            <a:ext cx="4259400" cy="674100"/>
          </a:xfrm>
          <a:prstGeom prst="roundRect">
            <a:avLst>
              <a:gd fmla="val 16268" name="adj"/>
            </a:avLst>
          </a:prstGeom>
          <a:solidFill>
            <a:srgbClr val="98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a:p>
            <a:pPr indent="0" lvl="0" marL="0" rtl="0" algn="l">
              <a:spcBef>
                <a:spcPts val="0"/>
              </a:spcBef>
              <a:spcAft>
                <a:spcPts val="0"/>
              </a:spcAft>
              <a:buClr>
                <a:srgbClr val="000000"/>
              </a:buClr>
              <a:buSzPts val="1100"/>
              <a:buFont typeface="Arial"/>
              <a:buNone/>
            </a:pPr>
            <a:r>
              <a:rPr lang="en" sz="1700" u="sng">
                <a:solidFill>
                  <a:srgbClr val="FFFFFF"/>
                </a:solidFill>
                <a:latin typeface="Avenir"/>
                <a:ea typeface="Avenir"/>
                <a:cs typeface="Avenir"/>
                <a:sym typeface="Avenir"/>
                <a:hlinkClick action="ppaction://hlinksldjump" r:id="rId4">
                  <a:extLst>
                    <a:ext uri="{A12FA001-AC4F-418D-AE19-62706E023703}">
                      <ahyp:hlinkClr val="tx"/>
                    </a:ext>
                  </a:extLst>
                </a:hlinkClick>
              </a:rPr>
              <a:t>What do you see? </a:t>
            </a:r>
            <a:endParaRPr sz="1700">
              <a:solidFill>
                <a:srgbClr val="FFFFFF"/>
              </a:solidFill>
              <a:latin typeface="Avenir"/>
              <a:ea typeface="Avenir"/>
              <a:cs typeface="Avenir"/>
              <a:sym typeface="Avenir"/>
            </a:endParaRPr>
          </a:p>
          <a:p>
            <a:pPr indent="0" lvl="0" marL="0" rtl="0" algn="l">
              <a:spcBef>
                <a:spcPts val="0"/>
              </a:spcBef>
              <a:spcAft>
                <a:spcPts val="0"/>
              </a:spcAft>
              <a:buNone/>
            </a:pPr>
            <a:r>
              <a:t/>
            </a:r>
            <a:endParaRPr/>
          </a:p>
        </p:txBody>
      </p:sp>
      <p:sp>
        <p:nvSpPr>
          <p:cNvPr id="104" name="Google Shape;104;p15"/>
          <p:cNvSpPr/>
          <p:nvPr/>
        </p:nvSpPr>
        <p:spPr>
          <a:xfrm>
            <a:off x="7190345" y="69316"/>
            <a:ext cx="794100" cy="794100"/>
          </a:xfrm>
          <a:prstGeom prst="ellipse">
            <a:avLst/>
          </a:prstGeom>
          <a:solidFill>
            <a:srgbClr val="FFFFFF"/>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 name="Google Shape;105;p15"/>
          <p:cNvSpPr txBox="1"/>
          <p:nvPr/>
        </p:nvSpPr>
        <p:spPr>
          <a:xfrm>
            <a:off x="7360024" y="271712"/>
            <a:ext cx="454500" cy="38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434343"/>
                </a:solidFill>
              </a:rPr>
              <a:t>1</a:t>
            </a:r>
            <a:endParaRPr sz="2400">
              <a:solidFill>
                <a:srgbClr val="434343"/>
              </a:solidFill>
            </a:endParaRPr>
          </a:p>
        </p:txBody>
      </p:sp>
      <p:sp>
        <p:nvSpPr>
          <p:cNvPr id="106" name="Google Shape;106;p15"/>
          <p:cNvSpPr/>
          <p:nvPr/>
        </p:nvSpPr>
        <p:spPr>
          <a:xfrm>
            <a:off x="3555050" y="1100484"/>
            <a:ext cx="4259400" cy="674100"/>
          </a:xfrm>
          <a:prstGeom prst="roundRect">
            <a:avLst>
              <a:gd fmla="val 16268" name="adj"/>
            </a:avLst>
          </a:prstGeom>
          <a:solidFill>
            <a:srgbClr val="98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FFF"/>
              </a:solidFill>
            </a:endParaRPr>
          </a:p>
          <a:p>
            <a:pPr indent="0" lvl="0" marL="0" rtl="0" algn="l">
              <a:spcBef>
                <a:spcPts val="0"/>
              </a:spcBef>
              <a:spcAft>
                <a:spcPts val="0"/>
              </a:spcAft>
              <a:buClr>
                <a:srgbClr val="000000"/>
              </a:buClr>
              <a:buSzPts val="1100"/>
              <a:buFont typeface="Arial"/>
              <a:buNone/>
            </a:pPr>
            <a:r>
              <a:rPr lang="en" sz="1700" u="sng">
                <a:solidFill>
                  <a:srgbClr val="FFFFFF"/>
                </a:solidFill>
                <a:latin typeface="Avenir"/>
                <a:ea typeface="Avenir"/>
                <a:cs typeface="Avenir"/>
                <a:sym typeface="Avenir"/>
                <a:hlinkClick action="ppaction://hlinksldjump" r:id="rId5">
                  <a:extLst>
                    <a:ext uri="{A12FA001-AC4F-418D-AE19-62706E023703}">
                      <ahyp:hlinkClr val="tx"/>
                    </a:ext>
                  </a:extLst>
                </a:hlinkClick>
              </a:rPr>
              <a:t>What is going on in this art object?</a:t>
            </a:r>
            <a:endParaRPr sz="1700">
              <a:solidFill>
                <a:srgbClr val="FFFFFF"/>
              </a:solidFill>
              <a:latin typeface="Avenir"/>
              <a:ea typeface="Avenir"/>
              <a:cs typeface="Avenir"/>
              <a:sym typeface="Avenir"/>
            </a:endParaRPr>
          </a:p>
          <a:p>
            <a:pPr indent="0" lvl="0" marL="0" rtl="0" algn="l">
              <a:spcBef>
                <a:spcPts val="0"/>
              </a:spcBef>
              <a:spcAft>
                <a:spcPts val="0"/>
              </a:spcAft>
              <a:buNone/>
            </a:pPr>
            <a:r>
              <a:t/>
            </a:r>
            <a:endParaRPr/>
          </a:p>
        </p:txBody>
      </p:sp>
      <p:sp>
        <p:nvSpPr>
          <p:cNvPr id="107" name="Google Shape;107;p15"/>
          <p:cNvSpPr/>
          <p:nvPr/>
        </p:nvSpPr>
        <p:spPr>
          <a:xfrm>
            <a:off x="7190345" y="1036576"/>
            <a:ext cx="794100" cy="794100"/>
          </a:xfrm>
          <a:prstGeom prst="ellipse">
            <a:avLst/>
          </a:prstGeom>
          <a:solidFill>
            <a:srgbClr val="FFFFFF"/>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 name="Google Shape;108;p15"/>
          <p:cNvSpPr txBox="1"/>
          <p:nvPr/>
        </p:nvSpPr>
        <p:spPr>
          <a:xfrm>
            <a:off x="7360024" y="1238972"/>
            <a:ext cx="454500" cy="38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434343"/>
                </a:solidFill>
              </a:rPr>
              <a:t>2</a:t>
            </a:r>
            <a:endParaRPr sz="2400">
              <a:solidFill>
                <a:srgbClr val="434343"/>
              </a:solidFill>
            </a:endParaRPr>
          </a:p>
        </p:txBody>
      </p:sp>
      <p:sp>
        <p:nvSpPr>
          <p:cNvPr id="109" name="Google Shape;109;p15"/>
          <p:cNvSpPr/>
          <p:nvPr/>
        </p:nvSpPr>
        <p:spPr>
          <a:xfrm>
            <a:off x="3555050" y="2067743"/>
            <a:ext cx="4259400" cy="674100"/>
          </a:xfrm>
          <a:prstGeom prst="roundRect">
            <a:avLst>
              <a:gd fmla="val 16268" name="adj"/>
            </a:avLst>
          </a:prstGeom>
          <a:solidFill>
            <a:srgbClr val="98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a:p>
            <a:pPr indent="0" lvl="0" marL="0" rtl="0" algn="l">
              <a:spcBef>
                <a:spcPts val="0"/>
              </a:spcBef>
              <a:spcAft>
                <a:spcPts val="0"/>
              </a:spcAft>
              <a:buClr>
                <a:srgbClr val="000000"/>
              </a:buClr>
              <a:buSzPts val="1100"/>
              <a:buFont typeface="Arial"/>
              <a:buNone/>
            </a:pPr>
            <a:r>
              <a:rPr lang="en" sz="1700" u="sng">
                <a:solidFill>
                  <a:srgbClr val="FFFFFF"/>
                </a:solidFill>
                <a:latin typeface="Avenir"/>
                <a:ea typeface="Avenir"/>
                <a:cs typeface="Avenir"/>
                <a:sym typeface="Avenir"/>
                <a:hlinkClick action="ppaction://hlinksldjump" r:id="rId6">
                  <a:extLst>
                    <a:ext uri="{A12FA001-AC4F-418D-AE19-62706E023703}">
                      <ahyp:hlinkClr val="tx"/>
                    </a:ext>
                  </a:extLst>
                </a:hlinkClick>
              </a:rPr>
              <a:t>What makes you say that?</a:t>
            </a:r>
            <a:endParaRPr sz="1700">
              <a:solidFill>
                <a:srgbClr val="FFFFFF"/>
              </a:solidFill>
              <a:latin typeface="Avenir"/>
              <a:ea typeface="Avenir"/>
              <a:cs typeface="Avenir"/>
              <a:sym typeface="Avenir"/>
            </a:endParaRPr>
          </a:p>
          <a:p>
            <a:pPr indent="0" lvl="0" marL="0" rtl="0" algn="l">
              <a:spcBef>
                <a:spcPts val="0"/>
              </a:spcBef>
              <a:spcAft>
                <a:spcPts val="0"/>
              </a:spcAft>
              <a:buNone/>
            </a:pPr>
            <a:r>
              <a:t/>
            </a:r>
            <a:endParaRPr/>
          </a:p>
        </p:txBody>
      </p:sp>
      <p:sp>
        <p:nvSpPr>
          <p:cNvPr id="110" name="Google Shape;110;p15"/>
          <p:cNvSpPr/>
          <p:nvPr/>
        </p:nvSpPr>
        <p:spPr>
          <a:xfrm>
            <a:off x="7190345" y="2003837"/>
            <a:ext cx="794100" cy="794100"/>
          </a:xfrm>
          <a:prstGeom prst="ellipse">
            <a:avLst/>
          </a:prstGeom>
          <a:solidFill>
            <a:srgbClr val="FFFFFF"/>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p15"/>
          <p:cNvSpPr txBox="1"/>
          <p:nvPr/>
        </p:nvSpPr>
        <p:spPr>
          <a:xfrm>
            <a:off x="7360024" y="2206233"/>
            <a:ext cx="454500" cy="38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434343"/>
                </a:solidFill>
              </a:rPr>
              <a:t>3</a:t>
            </a:r>
            <a:endParaRPr sz="2400">
              <a:solidFill>
                <a:srgbClr val="434343"/>
              </a:solidFill>
            </a:endParaRPr>
          </a:p>
        </p:txBody>
      </p:sp>
      <p:sp>
        <p:nvSpPr>
          <p:cNvPr id="112" name="Google Shape;112;p15"/>
          <p:cNvSpPr/>
          <p:nvPr/>
        </p:nvSpPr>
        <p:spPr>
          <a:xfrm>
            <a:off x="3555050" y="3034995"/>
            <a:ext cx="4259400" cy="674100"/>
          </a:xfrm>
          <a:prstGeom prst="roundRect">
            <a:avLst>
              <a:gd fmla="val 16268" name="adj"/>
            </a:avLst>
          </a:prstGeom>
          <a:solidFill>
            <a:srgbClr val="98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434343"/>
              </a:solidFill>
            </a:endParaRPr>
          </a:p>
          <a:p>
            <a:pPr indent="0" lvl="0" marL="0" rtl="0" algn="l">
              <a:spcBef>
                <a:spcPts val="0"/>
              </a:spcBef>
              <a:spcAft>
                <a:spcPts val="0"/>
              </a:spcAft>
              <a:buClr>
                <a:srgbClr val="000000"/>
              </a:buClr>
              <a:buSzPts val="1100"/>
              <a:buFont typeface="Arial"/>
              <a:buNone/>
            </a:pPr>
            <a:r>
              <a:rPr lang="en" sz="1700" u="sng">
                <a:solidFill>
                  <a:srgbClr val="FFFFFF"/>
                </a:solidFill>
                <a:latin typeface="Avenir"/>
                <a:ea typeface="Avenir"/>
                <a:cs typeface="Avenir"/>
                <a:sym typeface="Avenir"/>
                <a:hlinkClick action="ppaction://hlinksldjump" r:id="rId7">
                  <a:extLst>
                    <a:ext uri="{A12FA001-AC4F-418D-AE19-62706E023703}">
                      <ahyp:hlinkClr val="tx"/>
                    </a:ext>
                  </a:extLst>
                </a:hlinkClick>
              </a:rPr>
              <a:t>What else can you find?</a:t>
            </a:r>
            <a:endParaRPr sz="1700">
              <a:solidFill>
                <a:srgbClr val="FFFFFF"/>
              </a:solidFill>
              <a:latin typeface="Avenir"/>
              <a:ea typeface="Avenir"/>
              <a:cs typeface="Avenir"/>
              <a:sym typeface="Avenir"/>
            </a:endParaRPr>
          </a:p>
          <a:p>
            <a:pPr indent="0" lvl="0" marL="0" rtl="0" algn="l">
              <a:spcBef>
                <a:spcPts val="0"/>
              </a:spcBef>
              <a:spcAft>
                <a:spcPts val="0"/>
              </a:spcAft>
              <a:buNone/>
            </a:pPr>
            <a:r>
              <a:t/>
            </a:r>
            <a:endParaRPr/>
          </a:p>
        </p:txBody>
      </p:sp>
      <p:sp>
        <p:nvSpPr>
          <p:cNvPr id="113" name="Google Shape;113;p15"/>
          <p:cNvSpPr/>
          <p:nvPr/>
        </p:nvSpPr>
        <p:spPr>
          <a:xfrm>
            <a:off x="7190345" y="2971092"/>
            <a:ext cx="794100" cy="794100"/>
          </a:xfrm>
          <a:prstGeom prst="ellipse">
            <a:avLst/>
          </a:prstGeom>
          <a:solidFill>
            <a:srgbClr val="FFFFFF"/>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p15"/>
          <p:cNvSpPr txBox="1"/>
          <p:nvPr/>
        </p:nvSpPr>
        <p:spPr>
          <a:xfrm>
            <a:off x="7360024" y="3173488"/>
            <a:ext cx="454500" cy="38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434343"/>
                </a:solidFill>
              </a:rPr>
              <a:t>4</a:t>
            </a:r>
            <a:endParaRPr sz="2400">
              <a:solidFill>
                <a:srgbClr val="434343"/>
              </a:solidFill>
            </a:endParaRPr>
          </a:p>
        </p:txBody>
      </p:sp>
      <p:sp>
        <p:nvSpPr>
          <p:cNvPr id="115" name="Google Shape;115;p15"/>
          <p:cNvSpPr/>
          <p:nvPr/>
        </p:nvSpPr>
        <p:spPr>
          <a:xfrm rot="5400000">
            <a:off x="8070008" y="402580"/>
            <a:ext cx="793200" cy="782400"/>
          </a:xfrm>
          <a:prstGeom prst="uturnArrow">
            <a:avLst>
              <a:gd fmla="val 34345" name="adj1"/>
              <a:gd fmla="val 25000" name="adj2"/>
              <a:gd fmla="val 25000" name="adj3"/>
              <a:gd fmla="val 43750" name="adj4"/>
              <a:gd fmla="val 100000" name="adj5"/>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5"/>
          <p:cNvSpPr/>
          <p:nvPr/>
        </p:nvSpPr>
        <p:spPr>
          <a:xfrm rot="5400000">
            <a:off x="8070008" y="1449442"/>
            <a:ext cx="793200" cy="782400"/>
          </a:xfrm>
          <a:prstGeom prst="uturnArrow">
            <a:avLst>
              <a:gd fmla="val 34345" name="adj1"/>
              <a:gd fmla="val 25000" name="adj2"/>
              <a:gd fmla="val 25000" name="adj3"/>
              <a:gd fmla="val 43750" name="adj4"/>
              <a:gd fmla="val 100000" name="adj5"/>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p:nvPr/>
        </p:nvSpPr>
        <p:spPr>
          <a:xfrm rot="5400000">
            <a:off x="8070008" y="2496304"/>
            <a:ext cx="793200" cy="782400"/>
          </a:xfrm>
          <a:prstGeom prst="uturnArrow">
            <a:avLst>
              <a:gd fmla="val 34345" name="adj1"/>
              <a:gd fmla="val 25000" name="adj2"/>
              <a:gd fmla="val 25000" name="adj3"/>
              <a:gd fmla="val 43750" name="adj4"/>
              <a:gd fmla="val 100000" name="adj5"/>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5"/>
          <p:cNvSpPr/>
          <p:nvPr/>
        </p:nvSpPr>
        <p:spPr>
          <a:xfrm>
            <a:off x="3555050" y="4025600"/>
            <a:ext cx="4259400" cy="674100"/>
          </a:xfrm>
          <a:prstGeom prst="roundRect">
            <a:avLst>
              <a:gd fmla="val 16268" name="adj"/>
            </a:avLst>
          </a:prstGeom>
          <a:solidFill>
            <a:srgbClr val="98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FFF"/>
              </a:solidFill>
            </a:endParaRPr>
          </a:p>
          <a:p>
            <a:pPr indent="0" lvl="0" marL="0" rtl="0" algn="l">
              <a:spcBef>
                <a:spcPts val="0"/>
              </a:spcBef>
              <a:spcAft>
                <a:spcPts val="0"/>
              </a:spcAft>
              <a:buClr>
                <a:srgbClr val="000000"/>
              </a:buClr>
              <a:buSzPts val="1100"/>
              <a:buFont typeface="Arial"/>
              <a:buNone/>
            </a:pPr>
            <a:r>
              <a:rPr lang="en" sz="1700" u="sng">
                <a:solidFill>
                  <a:srgbClr val="FFFFFF"/>
                </a:solidFill>
                <a:latin typeface="Avenir"/>
                <a:ea typeface="Avenir"/>
                <a:cs typeface="Avenir"/>
                <a:sym typeface="Avenir"/>
                <a:hlinkClick action="ppaction://hlinksldjump" r:id="rId8">
                  <a:extLst>
                    <a:ext uri="{A12FA001-AC4F-418D-AE19-62706E023703}">
                      <ahyp:hlinkClr val="tx"/>
                    </a:ext>
                  </a:extLst>
                </a:hlinkClick>
              </a:rPr>
              <a:t>What do you think motivated the </a:t>
            </a:r>
            <a:endParaRPr/>
          </a:p>
          <a:p>
            <a:pPr indent="0" lvl="0" marL="0" rtl="0" algn="l">
              <a:spcBef>
                <a:spcPts val="0"/>
              </a:spcBef>
              <a:spcAft>
                <a:spcPts val="0"/>
              </a:spcAft>
              <a:buClr>
                <a:srgbClr val="000000"/>
              </a:buClr>
              <a:buSzPts val="1100"/>
              <a:buFont typeface="Arial"/>
              <a:buNone/>
            </a:pPr>
            <a:r>
              <a:rPr lang="en" sz="1700" u="sng">
                <a:solidFill>
                  <a:srgbClr val="FFFFFF"/>
                </a:solidFill>
                <a:latin typeface="Avenir"/>
                <a:ea typeface="Avenir"/>
                <a:cs typeface="Avenir"/>
                <a:sym typeface="Avenir"/>
                <a:hlinkClick action="ppaction://hlinksldjump" r:id="rId9">
                  <a:extLst>
                    <a:ext uri="{A12FA001-AC4F-418D-AE19-62706E023703}">
                      <ahyp:hlinkClr val="tx"/>
                    </a:ext>
                  </a:extLst>
                </a:hlinkClick>
              </a:rPr>
              <a:t>artist to make this art object?</a:t>
            </a:r>
            <a:endParaRPr sz="1700">
              <a:solidFill>
                <a:srgbClr val="FFFFFF"/>
              </a:solidFill>
              <a:latin typeface="Avenir"/>
              <a:ea typeface="Avenir"/>
              <a:cs typeface="Avenir"/>
              <a:sym typeface="Avenir"/>
            </a:endParaRPr>
          </a:p>
          <a:p>
            <a:pPr indent="0" lvl="0" marL="0" rtl="0" algn="l">
              <a:spcBef>
                <a:spcPts val="0"/>
              </a:spcBef>
              <a:spcAft>
                <a:spcPts val="0"/>
              </a:spcAft>
              <a:buNone/>
            </a:pPr>
            <a:r>
              <a:t/>
            </a:r>
            <a:endParaRPr/>
          </a:p>
        </p:txBody>
      </p:sp>
      <p:sp>
        <p:nvSpPr>
          <p:cNvPr id="119" name="Google Shape;119;p15"/>
          <p:cNvSpPr/>
          <p:nvPr/>
        </p:nvSpPr>
        <p:spPr>
          <a:xfrm>
            <a:off x="7190345" y="3961692"/>
            <a:ext cx="794100" cy="794100"/>
          </a:xfrm>
          <a:prstGeom prst="ellipse">
            <a:avLst/>
          </a:prstGeom>
          <a:solidFill>
            <a:srgbClr val="FFFFFF"/>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 name="Google Shape;120;p15"/>
          <p:cNvSpPr txBox="1"/>
          <p:nvPr/>
        </p:nvSpPr>
        <p:spPr>
          <a:xfrm>
            <a:off x="7360024" y="4164088"/>
            <a:ext cx="454500" cy="38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434343"/>
                </a:solidFill>
              </a:rPr>
              <a:t>5</a:t>
            </a:r>
            <a:endParaRPr sz="2400">
              <a:solidFill>
                <a:srgbClr val="434343"/>
              </a:solidFill>
            </a:endParaRPr>
          </a:p>
        </p:txBody>
      </p:sp>
      <p:sp>
        <p:nvSpPr>
          <p:cNvPr id="121" name="Google Shape;121;p15"/>
          <p:cNvSpPr/>
          <p:nvPr/>
        </p:nvSpPr>
        <p:spPr>
          <a:xfrm rot="5400000">
            <a:off x="8070008" y="3543166"/>
            <a:ext cx="793200" cy="782400"/>
          </a:xfrm>
          <a:prstGeom prst="uturnArrow">
            <a:avLst>
              <a:gd fmla="val 34345" name="adj1"/>
              <a:gd fmla="val 25000" name="adj2"/>
              <a:gd fmla="val 25000" name="adj3"/>
              <a:gd fmla="val 43750" name="adj4"/>
              <a:gd fmla="val 100000" name="adj5"/>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p:nvPr/>
        </p:nvSpPr>
        <p:spPr>
          <a:xfrm>
            <a:off x="-564625" y="-485650"/>
            <a:ext cx="2661900" cy="2661900"/>
          </a:xfrm>
          <a:prstGeom prst="ellipse">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7" name="Google Shape;127;p16"/>
          <p:cNvSpPr/>
          <p:nvPr/>
        </p:nvSpPr>
        <p:spPr>
          <a:xfrm>
            <a:off x="3714075" y="2199125"/>
            <a:ext cx="5430000" cy="29442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6"/>
          <p:cNvSpPr txBox="1"/>
          <p:nvPr/>
        </p:nvSpPr>
        <p:spPr>
          <a:xfrm flipH="1">
            <a:off x="4290850" y="2240825"/>
            <a:ext cx="4511100" cy="21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Spend 30 seconds looking at the artwork and describe what you see.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Do not attempt to interpret what you are seeing, or guess why the artist made the decisions they did.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It can be helpful to list how the artist is using the </a:t>
            </a:r>
            <a:r>
              <a:rPr lang="en" sz="1600" u="sng">
                <a:solidFill>
                  <a:schemeClr val="lt1"/>
                </a:solidFill>
                <a:latin typeface="Avenir"/>
                <a:ea typeface="Avenir"/>
                <a:cs typeface="Avenir"/>
                <a:sym typeface="Avenir"/>
                <a:hlinkClick r:id="rId3">
                  <a:extLst>
                    <a:ext uri="{A12FA001-AC4F-418D-AE19-62706E023703}">
                      <ahyp:hlinkClr val="tx"/>
                    </a:ext>
                  </a:extLst>
                </a:hlinkClick>
              </a:rPr>
              <a:t>principles of design</a:t>
            </a:r>
            <a:r>
              <a:rPr lang="en" sz="1600">
                <a:solidFill>
                  <a:schemeClr val="lt1"/>
                </a:solidFill>
                <a:latin typeface="Avenir"/>
                <a:ea typeface="Avenir"/>
                <a:cs typeface="Avenir"/>
                <a:sym typeface="Avenir"/>
              </a:rPr>
              <a:t> during this step. </a:t>
            </a:r>
            <a:endParaRPr sz="2000"/>
          </a:p>
        </p:txBody>
      </p:sp>
      <p:sp>
        <p:nvSpPr>
          <p:cNvPr id="129" name="Google Shape;129;p16"/>
          <p:cNvSpPr txBox="1"/>
          <p:nvPr/>
        </p:nvSpPr>
        <p:spPr>
          <a:xfrm>
            <a:off x="2236275" y="956225"/>
            <a:ext cx="39975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34343"/>
                </a:solidFill>
                <a:latin typeface="Avenir"/>
                <a:ea typeface="Avenir"/>
                <a:cs typeface="Avenir"/>
                <a:sym typeface="Avenir"/>
              </a:rPr>
              <a:t>What do you see?</a:t>
            </a:r>
            <a:endParaRPr sz="3600">
              <a:solidFill>
                <a:srgbClr val="434343"/>
              </a:solidFill>
              <a:latin typeface="Avenir"/>
              <a:ea typeface="Avenir"/>
              <a:cs typeface="Avenir"/>
              <a:sym typeface="Avenir"/>
            </a:endParaRPr>
          </a:p>
        </p:txBody>
      </p:sp>
      <p:sp>
        <p:nvSpPr>
          <p:cNvPr id="130" name="Google Shape;130;p16"/>
          <p:cNvSpPr txBox="1"/>
          <p:nvPr/>
        </p:nvSpPr>
        <p:spPr>
          <a:xfrm>
            <a:off x="406675" y="133850"/>
            <a:ext cx="1959300" cy="21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FFFFFF"/>
                </a:solidFill>
              </a:rPr>
              <a:t>1</a:t>
            </a:r>
            <a:endParaRPr sz="9600">
              <a:solidFill>
                <a:srgbClr val="FFFFFF"/>
              </a:solidFill>
            </a:endParaRPr>
          </a:p>
        </p:txBody>
      </p:sp>
      <p:grpSp>
        <p:nvGrpSpPr>
          <p:cNvPr id="131" name="Google Shape;131;p16"/>
          <p:cNvGrpSpPr/>
          <p:nvPr/>
        </p:nvGrpSpPr>
        <p:grpSpPr>
          <a:xfrm>
            <a:off x="6750275" y="4506688"/>
            <a:ext cx="2272725" cy="445663"/>
            <a:chOff x="6750275" y="2354688"/>
            <a:chExt cx="2272725" cy="445663"/>
          </a:xfrm>
        </p:grpSpPr>
        <p:sp>
          <p:nvSpPr>
            <p:cNvPr id="132" name="Google Shape;132;p16">
              <a:hlinkClick action="ppaction://hlinksldjump" r:id="rId4"/>
            </p:cNvPr>
            <p:cNvSpPr/>
            <p:nvPr/>
          </p:nvSpPr>
          <p:spPr>
            <a:xfrm rot="5400000">
              <a:off x="8591450" y="2357238"/>
              <a:ext cx="434100" cy="4290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6"/>
            <p:cNvSpPr txBox="1"/>
            <p:nvPr/>
          </p:nvSpPr>
          <p:spPr>
            <a:xfrm>
              <a:off x="6750275" y="2450550"/>
              <a:ext cx="2198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FFFF"/>
                  </a:solidFill>
                  <a:latin typeface="Avenir"/>
                  <a:ea typeface="Avenir"/>
                  <a:cs typeface="Avenir"/>
                  <a:sym typeface="Avenir"/>
                  <a:hlinkClick action="ppaction://hlinksldjump" r:id="rId5">
                    <a:extLst>
                      <a:ext uri="{A12FA001-AC4F-418D-AE19-62706E023703}">
                        <ahyp:hlinkClr val="tx"/>
                      </a:ext>
                    </a:extLst>
                  </a:hlinkClick>
                </a:rPr>
                <a:t>Visual Thinking Strategies</a:t>
              </a:r>
              <a:endParaRPr sz="1200">
                <a:solidFill>
                  <a:srgbClr val="FFFFFF"/>
                </a:solidFill>
                <a:latin typeface="Avenir"/>
                <a:ea typeface="Avenir"/>
                <a:cs typeface="Avenir"/>
                <a:sym typeface="Aveni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7"/>
          <p:cNvSpPr/>
          <p:nvPr/>
        </p:nvSpPr>
        <p:spPr>
          <a:xfrm>
            <a:off x="7012050" y="2944200"/>
            <a:ext cx="2661900" cy="2661900"/>
          </a:xfrm>
          <a:prstGeom prst="ellipse">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p:nvPr/>
        </p:nvSpPr>
        <p:spPr>
          <a:xfrm>
            <a:off x="0" y="0"/>
            <a:ext cx="5430000" cy="29442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7"/>
          <p:cNvSpPr txBox="1"/>
          <p:nvPr/>
        </p:nvSpPr>
        <p:spPr>
          <a:xfrm flipH="1">
            <a:off x="500575" y="194100"/>
            <a:ext cx="4511100" cy="21186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Now think about the meaning of what you see.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What can you infer about what this artwork is saying?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Don’t be afraid to be wrong. Art is a conversation, and you as the viewer get to bring your own experience to this conversation. </a:t>
            </a:r>
            <a:endParaRPr sz="1600">
              <a:latin typeface="Avenir"/>
              <a:ea typeface="Avenir"/>
              <a:cs typeface="Avenir"/>
              <a:sym typeface="Avenir"/>
            </a:endParaRPr>
          </a:p>
        </p:txBody>
      </p:sp>
      <p:sp>
        <p:nvSpPr>
          <p:cNvPr id="141" name="Google Shape;141;p17"/>
          <p:cNvSpPr txBox="1"/>
          <p:nvPr/>
        </p:nvSpPr>
        <p:spPr>
          <a:xfrm>
            <a:off x="215225" y="3494875"/>
            <a:ext cx="6565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34343"/>
                </a:solidFill>
                <a:latin typeface="Avenir"/>
                <a:ea typeface="Avenir"/>
                <a:cs typeface="Avenir"/>
                <a:sym typeface="Avenir"/>
              </a:rPr>
              <a:t>What is going on in this art object?</a:t>
            </a:r>
            <a:endParaRPr sz="3600">
              <a:solidFill>
                <a:srgbClr val="434343"/>
              </a:solidFill>
              <a:latin typeface="Avenir"/>
              <a:ea typeface="Avenir"/>
              <a:cs typeface="Avenir"/>
              <a:sym typeface="Avenir"/>
            </a:endParaRPr>
          </a:p>
          <a:p>
            <a:pPr indent="0" lvl="0" marL="0" rtl="0" algn="l">
              <a:spcBef>
                <a:spcPts val="0"/>
              </a:spcBef>
              <a:spcAft>
                <a:spcPts val="0"/>
              </a:spcAft>
              <a:buNone/>
            </a:pPr>
            <a:r>
              <a:t/>
            </a:r>
            <a:endParaRPr sz="3600">
              <a:solidFill>
                <a:srgbClr val="434343"/>
              </a:solidFill>
              <a:latin typeface="Avenir"/>
              <a:ea typeface="Avenir"/>
              <a:cs typeface="Avenir"/>
              <a:sym typeface="Avenir"/>
            </a:endParaRPr>
          </a:p>
        </p:txBody>
      </p:sp>
      <p:sp>
        <p:nvSpPr>
          <p:cNvPr id="142" name="Google Shape;142;p17"/>
          <p:cNvSpPr txBox="1"/>
          <p:nvPr/>
        </p:nvSpPr>
        <p:spPr>
          <a:xfrm>
            <a:off x="7791925" y="3368250"/>
            <a:ext cx="1959300" cy="21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FFFFFF"/>
                </a:solidFill>
              </a:rPr>
              <a:t>2</a:t>
            </a:r>
            <a:endParaRPr sz="9600">
              <a:solidFill>
                <a:srgbClr val="FFFFFF"/>
              </a:solidFill>
            </a:endParaRPr>
          </a:p>
        </p:txBody>
      </p:sp>
      <p:grpSp>
        <p:nvGrpSpPr>
          <p:cNvPr id="143" name="Google Shape;143;p17"/>
          <p:cNvGrpSpPr/>
          <p:nvPr/>
        </p:nvGrpSpPr>
        <p:grpSpPr>
          <a:xfrm>
            <a:off x="2978375" y="2348913"/>
            <a:ext cx="2272725" cy="445663"/>
            <a:chOff x="6750275" y="2354688"/>
            <a:chExt cx="2272725" cy="445663"/>
          </a:xfrm>
        </p:grpSpPr>
        <p:sp>
          <p:nvSpPr>
            <p:cNvPr id="144" name="Google Shape;144;p17">
              <a:hlinkClick action="ppaction://hlinksldjump" r:id="rId3"/>
            </p:cNvPr>
            <p:cNvSpPr/>
            <p:nvPr/>
          </p:nvSpPr>
          <p:spPr>
            <a:xfrm rot="5400000">
              <a:off x="8591450" y="2357238"/>
              <a:ext cx="434100" cy="4290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7"/>
            <p:cNvSpPr txBox="1"/>
            <p:nvPr/>
          </p:nvSpPr>
          <p:spPr>
            <a:xfrm>
              <a:off x="6750275" y="2450550"/>
              <a:ext cx="2198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FFFF"/>
                  </a:solidFill>
                  <a:latin typeface="Avenir"/>
                  <a:ea typeface="Avenir"/>
                  <a:cs typeface="Avenir"/>
                  <a:sym typeface="Avenir"/>
                  <a:hlinkClick action="ppaction://hlinksldjump" r:id="rId4">
                    <a:extLst>
                      <a:ext uri="{A12FA001-AC4F-418D-AE19-62706E023703}">
                        <ahyp:hlinkClr val="tx"/>
                      </a:ext>
                    </a:extLst>
                  </a:hlinkClick>
                </a:rPr>
                <a:t>Visual Thinking Strategies</a:t>
              </a:r>
              <a:endParaRPr sz="1200">
                <a:solidFill>
                  <a:srgbClr val="FFFFFF"/>
                </a:solidFill>
                <a:latin typeface="Avenir"/>
                <a:ea typeface="Avenir"/>
                <a:cs typeface="Avenir"/>
                <a:sym typeface="Aveni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8"/>
          <p:cNvSpPr/>
          <p:nvPr/>
        </p:nvSpPr>
        <p:spPr>
          <a:xfrm>
            <a:off x="-623025" y="3052950"/>
            <a:ext cx="2661900" cy="2661900"/>
          </a:xfrm>
          <a:prstGeom prst="ellipse">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a:off x="3735250" y="0"/>
            <a:ext cx="5430000" cy="29442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txBox="1"/>
          <p:nvPr/>
        </p:nvSpPr>
        <p:spPr>
          <a:xfrm flipH="1">
            <a:off x="4285125" y="592975"/>
            <a:ext cx="4511100" cy="21186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Now is the time to explain where your thoughts came from.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Support your inferences with evidence from the artwork, or from your past experiences.</a:t>
            </a:r>
            <a:endParaRPr sz="1600">
              <a:solidFill>
                <a:schemeClr val="lt1"/>
              </a:solidFill>
              <a:latin typeface="Avenir"/>
              <a:ea typeface="Avenir"/>
              <a:cs typeface="Avenir"/>
              <a:sym typeface="Avenir"/>
            </a:endParaRPr>
          </a:p>
          <a:p>
            <a:pPr indent="0" lvl="0" marL="457200" rtl="0" algn="l">
              <a:spcBef>
                <a:spcPts val="0"/>
              </a:spcBef>
              <a:spcAft>
                <a:spcPts val="0"/>
              </a:spcAft>
              <a:buNone/>
            </a:pPr>
            <a:r>
              <a:t/>
            </a:r>
            <a:endParaRPr sz="1600">
              <a:solidFill>
                <a:schemeClr val="lt1"/>
              </a:solidFill>
            </a:endParaRPr>
          </a:p>
        </p:txBody>
      </p:sp>
      <p:sp>
        <p:nvSpPr>
          <p:cNvPr id="153" name="Google Shape;153;p18"/>
          <p:cNvSpPr txBox="1"/>
          <p:nvPr/>
        </p:nvSpPr>
        <p:spPr>
          <a:xfrm>
            <a:off x="2981225" y="3950825"/>
            <a:ext cx="6565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34343"/>
                </a:solidFill>
                <a:latin typeface="Avenir"/>
                <a:ea typeface="Avenir"/>
                <a:cs typeface="Avenir"/>
                <a:sym typeface="Avenir"/>
              </a:rPr>
              <a:t>What makes you say that?</a:t>
            </a:r>
            <a:endParaRPr sz="3600">
              <a:solidFill>
                <a:srgbClr val="434343"/>
              </a:solidFill>
              <a:latin typeface="Avenir"/>
              <a:ea typeface="Avenir"/>
              <a:cs typeface="Avenir"/>
              <a:sym typeface="Avenir"/>
            </a:endParaRPr>
          </a:p>
          <a:p>
            <a:pPr indent="0" lvl="0" marL="0" rtl="0" algn="l">
              <a:spcBef>
                <a:spcPts val="0"/>
              </a:spcBef>
              <a:spcAft>
                <a:spcPts val="0"/>
              </a:spcAft>
              <a:buNone/>
            </a:pPr>
            <a:r>
              <a:t/>
            </a:r>
            <a:endParaRPr sz="3600">
              <a:solidFill>
                <a:srgbClr val="434343"/>
              </a:solidFill>
              <a:latin typeface="Avenir"/>
              <a:ea typeface="Avenir"/>
              <a:cs typeface="Avenir"/>
              <a:sym typeface="Avenir"/>
            </a:endParaRPr>
          </a:p>
          <a:p>
            <a:pPr indent="0" lvl="0" marL="0" rtl="0" algn="l">
              <a:spcBef>
                <a:spcPts val="0"/>
              </a:spcBef>
              <a:spcAft>
                <a:spcPts val="0"/>
              </a:spcAft>
              <a:buNone/>
            </a:pPr>
            <a:r>
              <a:t/>
            </a:r>
            <a:endParaRPr sz="3600">
              <a:solidFill>
                <a:srgbClr val="434343"/>
              </a:solidFill>
              <a:latin typeface="Avenir"/>
              <a:ea typeface="Avenir"/>
              <a:cs typeface="Avenir"/>
              <a:sym typeface="Avenir"/>
            </a:endParaRPr>
          </a:p>
        </p:txBody>
      </p:sp>
      <p:sp>
        <p:nvSpPr>
          <p:cNvPr id="154" name="Google Shape;154;p18"/>
          <p:cNvSpPr txBox="1"/>
          <p:nvPr/>
        </p:nvSpPr>
        <p:spPr>
          <a:xfrm>
            <a:off x="394475" y="3400800"/>
            <a:ext cx="1959300" cy="21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FFFFFF"/>
                </a:solidFill>
              </a:rPr>
              <a:t>3</a:t>
            </a:r>
            <a:endParaRPr sz="9600">
              <a:solidFill>
                <a:srgbClr val="FFFFFF"/>
              </a:solidFill>
            </a:endParaRPr>
          </a:p>
        </p:txBody>
      </p:sp>
      <p:grpSp>
        <p:nvGrpSpPr>
          <p:cNvPr id="155" name="Google Shape;155;p18"/>
          <p:cNvGrpSpPr/>
          <p:nvPr/>
        </p:nvGrpSpPr>
        <p:grpSpPr>
          <a:xfrm>
            <a:off x="6750275" y="2354688"/>
            <a:ext cx="2272725" cy="445663"/>
            <a:chOff x="6750275" y="2354688"/>
            <a:chExt cx="2272725" cy="445663"/>
          </a:xfrm>
        </p:grpSpPr>
        <p:sp>
          <p:nvSpPr>
            <p:cNvPr id="156" name="Google Shape;156;p18">
              <a:hlinkClick action="ppaction://hlinksldjump" r:id="rId3"/>
            </p:cNvPr>
            <p:cNvSpPr/>
            <p:nvPr/>
          </p:nvSpPr>
          <p:spPr>
            <a:xfrm rot="5400000">
              <a:off x="8591450" y="2357238"/>
              <a:ext cx="434100" cy="4290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txBox="1"/>
            <p:nvPr/>
          </p:nvSpPr>
          <p:spPr>
            <a:xfrm>
              <a:off x="6750275" y="2450550"/>
              <a:ext cx="2198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FFFF"/>
                  </a:solidFill>
                  <a:latin typeface="Avenir"/>
                  <a:ea typeface="Avenir"/>
                  <a:cs typeface="Avenir"/>
                  <a:sym typeface="Avenir"/>
                  <a:hlinkClick action="ppaction://hlinksldjump" r:id="rId4">
                    <a:extLst>
                      <a:ext uri="{A12FA001-AC4F-418D-AE19-62706E023703}">
                        <ahyp:hlinkClr val="tx"/>
                      </a:ext>
                    </a:extLst>
                  </a:hlinkClick>
                </a:rPr>
                <a:t>Visual Thinking Strategies</a:t>
              </a:r>
              <a:endParaRPr sz="1200">
                <a:solidFill>
                  <a:srgbClr val="FFFFFF"/>
                </a:solidFill>
                <a:latin typeface="Avenir"/>
                <a:ea typeface="Avenir"/>
                <a:cs typeface="Avenir"/>
                <a:sym typeface="Aveni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9"/>
          <p:cNvSpPr/>
          <p:nvPr/>
        </p:nvSpPr>
        <p:spPr>
          <a:xfrm>
            <a:off x="6938100" y="-349200"/>
            <a:ext cx="2661900" cy="2661900"/>
          </a:xfrm>
          <a:prstGeom prst="ellipse">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2250" y="2199300"/>
            <a:ext cx="5430000" cy="29442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9"/>
          <p:cNvSpPr txBox="1"/>
          <p:nvPr/>
        </p:nvSpPr>
        <p:spPr>
          <a:xfrm flipH="1">
            <a:off x="426625" y="2622000"/>
            <a:ext cx="4511100" cy="21186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Take another 30 seconds to look at the work, and see what else you can find.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Do you notice anything new?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Remember you are not trying to find “the right answer.”</a:t>
            </a:r>
            <a:endParaRPr sz="1600">
              <a:latin typeface="Avenir"/>
              <a:ea typeface="Avenir"/>
              <a:cs typeface="Avenir"/>
              <a:sym typeface="Avenir"/>
            </a:endParaRPr>
          </a:p>
        </p:txBody>
      </p:sp>
      <p:sp>
        <p:nvSpPr>
          <p:cNvPr id="165" name="Google Shape;165;p19"/>
          <p:cNvSpPr txBox="1"/>
          <p:nvPr/>
        </p:nvSpPr>
        <p:spPr>
          <a:xfrm>
            <a:off x="651100" y="813300"/>
            <a:ext cx="6565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34343"/>
                </a:solidFill>
                <a:latin typeface="Avenir"/>
                <a:ea typeface="Avenir"/>
                <a:cs typeface="Avenir"/>
                <a:sym typeface="Avenir"/>
              </a:rPr>
              <a:t>What else can you find?</a:t>
            </a:r>
            <a:endParaRPr sz="3600">
              <a:solidFill>
                <a:srgbClr val="434343"/>
              </a:solidFill>
              <a:latin typeface="Avenir"/>
              <a:ea typeface="Avenir"/>
              <a:cs typeface="Avenir"/>
              <a:sym typeface="Avenir"/>
            </a:endParaRPr>
          </a:p>
          <a:p>
            <a:pPr indent="0" lvl="0" marL="0" rtl="0" algn="l">
              <a:spcBef>
                <a:spcPts val="0"/>
              </a:spcBef>
              <a:spcAft>
                <a:spcPts val="0"/>
              </a:spcAft>
              <a:buNone/>
            </a:pPr>
            <a:r>
              <a:t/>
            </a:r>
            <a:endParaRPr sz="3600">
              <a:solidFill>
                <a:srgbClr val="434343"/>
              </a:solidFill>
              <a:latin typeface="Avenir"/>
              <a:ea typeface="Avenir"/>
              <a:cs typeface="Avenir"/>
              <a:sym typeface="Avenir"/>
            </a:endParaRPr>
          </a:p>
        </p:txBody>
      </p:sp>
      <p:sp>
        <p:nvSpPr>
          <p:cNvPr id="166" name="Google Shape;166;p19"/>
          <p:cNvSpPr txBox="1"/>
          <p:nvPr/>
        </p:nvSpPr>
        <p:spPr>
          <a:xfrm>
            <a:off x="7717975" y="151050"/>
            <a:ext cx="1959300" cy="21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FFFFFF"/>
                </a:solidFill>
              </a:rPr>
              <a:t>4</a:t>
            </a:r>
            <a:endParaRPr sz="9600">
              <a:solidFill>
                <a:srgbClr val="FFFFFF"/>
              </a:solidFill>
            </a:endParaRPr>
          </a:p>
        </p:txBody>
      </p:sp>
      <p:grpSp>
        <p:nvGrpSpPr>
          <p:cNvPr id="167" name="Google Shape;167;p19"/>
          <p:cNvGrpSpPr/>
          <p:nvPr/>
        </p:nvGrpSpPr>
        <p:grpSpPr>
          <a:xfrm>
            <a:off x="3049325" y="4577613"/>
            <a:ext cx="2272725" cy="445663"/>
            <a:chOff x="6750275" y="2354688"/>
            <a:chExt cx="2272725" cy="445663"/>
          </a:xfrm>
        </p:grpSpPr>
        <p:sp>
          <p:nvSpPr>
            <p:cNvPr id="168" name="Google Shape;168;p19">
              <a:hlinkClick action="ppaction://hlinksldjump" r:id="rId3"/>
            </p:cNvPr>
            <p:cNvSpPr/>
            <p:nvPr/>
          </p:nvSpPr>
          <p:spPr>
            <a:xfrm rot="5400000">
              <a:off x="8591450" y="2357238"/>
              <a:ext cx="434100" cy="4290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9"/>
            <p:cNvSpPr txBox="1"/>
            <p:nvPr/>
          </p:nvSpPr>
          <p:spPr>
            <a:xfrm>
              <a:off x="6750275" y="2450550"/>
              <a:ext cx="2198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FFFF"/>
                  </a:solidFill>
                  <a:latin typeface="Avenir"/>
                  <a:ea typeface="Avenir"/>
                  <a:cs typeface="Avenir"/>
                  <a:sym typeface="Avenir"/>
                  <a:hlinkClick action="ppaction://hlinksldjump" r:id="rId4">
                    <a:extLst>
                      <a:ext uri="{A12FA001-AC4F-418D-AE19-62706E023703}">
                        <ahyp:hlinkClr val="tx"/>
                      </a:ext>
                    </a:extLst>
                  </a:hlinkClick>
                </a:rPr>
                <a:t>Visual Thinking Strategies</a:t>
              </a:r>
              <a:endParaRPr sz="1200">
                <a:solidFill>
                  <a:srgbClr val="FFFFFF"/>
                </a:solidFill>
                <a:latin typeface="Avenir"/>
                <a:ea typeface="Avenir"/>
                <a:cs typeface="Avenir"/>
                <a:sym typeface="Aveni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0"/>
          <p:cNvSpPr/>
          <p:nvPr/>
        </p:nvSpPr>
        <p:spPr>
          <a:xfrm>
            <a:off x="-551850" y="3111325"/>
            <a:ext cx="2661900" cy="2661900"/>
          </a:xfrm>
          <a:prstGeom prst="ellipse">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0"/>
          <p:cNvSpPr/>
          <p:nvPr/>
        </p:nvSpPr>
        <p:spPr>
          <a:xfrm>
            <a:off x="3714000" y="2199300"/>
            <a:ext cx="5430000" cy="29442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0"/>
          <p:cNvSpPr txBox="1"/>
          <p:nvPr/>
        </p:nvSpPr>
        <p:spPr>
          <a:xfrm flipH="1">
            <a:off x="4173450" y="2571750"/>
            <a:ext cx="4511100" cy="17109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What more can you find about this artist?</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How does their personal art history relate to what they are creating?</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How does culture influence art? </a:t>
            </a:r>
            <a:endParaRPr sz="1600">
              <a:solidFill>
                <a:schemeClr val="lt1"/>
              </a:solidFill>
              <a:latin typeface="Avenir"/>
              <a:ea typeface="Avenir"/>
              <a:cs typeface="Avenir"/>
              <a:sym typeface="Avenir"/>
            </a:endParaRPr>
          </a:p>
          <a:p>
            <a:pPr indent="-330200" lvl="1" marL="9144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How is this work impacted by the artist’s culture?</a:t>
            </a:r>
            <a:endParaRPr sz="1600">
              <a:solidFill>
                <a:schemeClr val="lt1"/>
              </a:solidFill>
              <a:latin typeface="Avenir"/>
              <a:ea typeface="Avenir"/>
              <a:cs typeface="Avenir"/>
              <a:sym typeface="Avenir"/>
            </a:endParaRPr>
          </a:p>
        </p:txBody>
      </p:sp>
      <p:sp>
        <p:nvSpPr>
          <p:cNvPr id="177" name="Google Shape;177;p20"/>
          <p:cNvSpPr txBox="1"/>
          <p:nvPr/>
        </p:nvSpPr>
        <p:spPr>
          <a:xfrm>
            <a:off x="260900" y="340325"/>
            <a:ext cx="80871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34343"/>
                </a:solidFill>
                <a:latin typeface="Avenir"/>
                <a:ea typeface="Avenir"/>
                <a:cs typeface="Avenir"/>
                <a:sym typeface="Avenir"/>
              </a:rPr>
              <a:t>What do you think motivated the artist to make this art object?</a:t>
            </a:r>
            <a:endParaRPr sz="3600">
              <a:solidFill>
                <a:srgbClr val="434343"/>
              </a:solidFill>
              <a:latin typeface="Avenir"/>
              <a:ea typeface="Avenir"/>
              <a:cs typeface="Avenir"/>
              <a:sym typeface="Avenir"/>
            </a:endParaRPr>
          </a:p>
          <a:p>
            <a:pPr indent="0" lvl="0" marL="0" rtl="0" algn="l">
              <a:spcBef>
                <a:spcPts val="0"/>
              </a:spcBef>
              <a:spcAft>
                <a:spcPts val="0"/>
              </a:spcAft>
              <a:buNone/>
            </a:pPr>
            <a:r>
              <a:t/>
            </a:r>
            <a:endParaRPr sz="3600">
              <a:solidFill>
                <a:srgbClr val="434343"/>
              </a:solidFill>
              <a:latin typeface="Avenir"/>
              <a:ea typeface="Avenir"/>
              <a:cs typeface="Avenir"/>
              <a:sym typeface="Avenir"/>
            </a:endParaRPr>
          </a:p>
        </p:txBody>
      </p:sp>
      <p:sp>
        <p:nvSpPr>
          <p:cNvPr id="178" name="Google Shape;178;p20"/>
          <p:cNvSpPr txBox="1"/>
          <p:nvPr/>
        </p:nvSpPr>
        <p:spPr>
          <a:xfrm>
            <a:off x="304225" y="3535375"/>
            <a:ext cx="1959300" cy="21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FFFFFF"/>
                </a:solidFill>
              </a:rPr>
              <a:t>5</a:t>
            </a:r>
            <a:endParaRPr sz="9600">
              <a:solidFill>
                <a:srgbClr val="FFFFFF"/>
              </a:solidFill>
            </a:endParaRPr>
          </a:p>
        </p:txBody>
      </p:sp>
      <p:grpSp>
        <p:nvGrpSpPr>
          <p:cNvPr id="179" name="Google Shape;179;p20"/>
          <p:cNvGrpSpPr/>
          <p:nvPr/>
        </p:nvGrpSpPr>
        <p:grpSpPr>
          <a:xfrm>
            <a:off x="6762100" y="4542163"/>
            <a:ext cx="2272725" cy="445663"/>
            <a:chOff x="6750275" y="2354688"/>
            <a:chExt cx="2272725" cy="445663"/>
          </a:xfrm>
        </p:grpSpPr>
        <p:sp>
          <p:nvSpPr>
            <p:cNvPr id="180" name="Google Shape;180;p20">
              <a:hlinkClick action="ppaction://hlinksldjump" r:id="rId3"/>
            </p:cNvPr>
            <p:cNvSpPr/>
            <p:nvPr/>
          </p:nvSpPr>
          <p:spPr>
            <a:xfrm rot="5400000">
              <a:off x="8591450" y="2357238"/>
              <a:ext cx="434100" cy="4290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0"/>
            <p:cNvSpPr txBox="1"/>
            <p:nvPr/>
          </p:nvSpPr>
          <p:spPr>
            <a:xfrm>
              <a:off x="6750275" y="2450550"/>
              <a:ext cx="2198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FFFF"/>
                  </a:solidFill>
                  <a:latin typeface="Avenir"/>
                  <a:ea typeface="Avenir"/>
                  <a:cs typeface="Avenir"/>
                  <a:sym typeface="Avenir"/>
                  <a:hlinkClick action="ppaction://hlinksldjump" r:id="rId4">
                    <a:extLst>
                      <a:ext uri="{A12FA001-AC4F-418D-AE19-62706E023703}">
                        <ahyp:hlinkClr val="tx"/>
                      </a:ext>
                    </a:extLst>
                  </a:hlinkClick>
                </a:rPr>
                <a:t>Visual Thinking Strategies</a:t>
              </a:r>
              <a:endParaRPr sz="1200">
                <a:solidFill>
                  <a:srgbClr val="FFFFFF"/>
                </a:solidFill>
                <a:latin typeface="Avenir"/>
                <a:ea typeface="Avenir"/>
                <a:cs typeface="Avenir"/>
                <a:sym typeface="Aveni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1"/>
          <p:cNvSpPr/>
          <p:nvPr/>
        </p:nvSpPr>
        <p:spPr>
          <a:xfrm>
            <a:off x="0" y="0"/>
            <a:ext cx="4126500" cy="6540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1"/>
          <p:cNvSpPr txBox="1"/>
          <p:nvPr>
            <p:ph idx="1" type="body"/>
          </p:nvPr>
        </p:nvSpPr>
        <p:spPr>
          <a:xfrm>
            <a:off x="0" y="821675"/>
            <a:ext cx="4126500" cy="411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Avenir"/>
                <a:ea typeface="Avenir"/>
                <a:cs typeface="Avenir"/>
                <a:sym typeface="Avenir"/>
              </a:rPr>
              <a:t>The United States of America is frequently described as a “nation of immigrants,” and the reasons for immigration are diverse – the search for better economic opportunities, the escape from persecution and pursuit of sanctuary, or to reunite with family or loved ones. </a:t>
            </a:r>
            <a:endParaRPr sz="10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300">
              <a:solidFill>
                <a:srgbClr val="434343"/>
              </a:solidFill>
              <a:latin typeface="Avenir"/>
              <a:ea typeface="Avenir"/>
              <a:cs typeface="Avenir"/>
              <a:sym typeface="Avenir"/>
            </a:endParaRPr>
          </a:p>
          <a:p>
            <a:pPr indent="0" lvl="0" marL="0" rtl="0" algn="l">
              <a:spcBef>
                <a:spcPts val="0"/>
              </a:spcBef>
              <a:spcAft>
                <a:spcPts val="0"/>
              </a:spcAft>
              <a:buNone/>
            </a:pPr>
            <a:r>
              <a:rPr lang="en" sz="1000">
                <a:solidFill>
                  <a:srgbClr val="434343"/>
                </a:solidFill>
                <a:latin typeface="Avenir"/>
                <a:ea typeface="Avenir"/>
                <a:cs typeface="Avenir"/>
                <a:sym typeface="Avenir"/>
              </a:rPr>
              <a:t>Today, almost 90 million immigrants and individuals with Chinese heritage live in the United States. Making In Between: Contemporary Chinese American Ceramics highlights the work of six, first- and second-generation Chinese-American ceramic artists. The works of these artists share themes of cultural heritage, identity, language, politics, migration, and displacement. While their works are unmistakably individual, they share a rich heritage shaped by their American and Chinese experiences. </a:t>
            </a:r>
            <a:endParaRPr sz="10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3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000">
                <a:solidFill>
                  <a:srgbClr val="434343"/>
                </a:solidFill>
                <a:latin typeface="Avenir"/>
                <a:ea typeface="Avenir"/>
                <a:cs typeface="Avenir"/>
                <a:sym typeface="Avenir"/>
              </a:rPr>
              <a:t>Many artists mine their cultural heritage for artistic content, artists who are immigrants (or the children of immigrants) can uniquely explore the connections and disjunctions between two or more cultures. Sin-Ying Ho uses traditional production techniques and processes learned in Jingdezhen, China to produce works on which she marries traditional Chinese imagery with stock market tickers and other emblems of contemporary New York life. Stephanie H. Shih crowdsources food images from online diaspora communities and reproduces them in a trompe l’oeil style. Both use their art to build bridges and forge connections across borders, places, and time.</a:t>
            </a:r>
            <a:endParaRPr sz="10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000">
              <a:solidFill>
                <a:schemeClr val="dk1"/>
              </a:solidFill>
              <a:latin typeface="Avenir"/>
              <a:ea typeface="Avenir"/>
              <a:cs typeface="Avenir"/>
              <a:sym typeface="Avenir"/>
            </a:endParaRPr>
          </a:p>
          <a:p>
            <a:pPr indent="0" lvl="0" marL="0" rtl="0" algn="l">
              <a:spcBef>
                <a:spcPts val="0"/>
              </a:spcBef>
              <a:spcAft>
                <a:spcPts val="1600"/>
              </a:spcAft>
              <a:buNone/>
            </a:pPr>
            <a:r>
              <a:t/>
            </a:r>
            <a:endParaRPr/>
          </a:p>
        </p:txBody>
      </p:sp>
      <p:sp>
        <p:nvSpPr>
          <p:cNvPr id="188" name="Google Shape;188;p21"/>
          <p:cNvSpPr txBox="1"/>
          <p:nvPr/>
        </p:nvSpPr>
        <p:spPr>
          <a:xfrm>
            <a:off x="4288100" y="0"/>
            <a:ext cx="4313700" cy="399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434343"/>
                </a:solidFill>
                <a:latin typeface="Avenir"/>
                <a:ea typeface="Avenir"/>
                <a:cs typeface="Avenir"/>
                <a:sym typeface="Avenir"/>
              </a:rPr>
              <a:t>The theme of identity also presents privileges and burdens for artists working in this arena. Throughout history, nations have reacted to influxes of migrants with laws and policies aimed at preserving privilege, preventing immigration, and maintaining the status quo. The history and legacy of these policies and continuing cultural biases can be seen in the way that artists like Cathy Lu, Beth Lo, and Jennifer Ling Datchuk tackle themes of otherness, isolation, and struggle.</a:t>
            </a:r>
            <a:endParaRPr sz="1000">
              <a:solidFill>
                <a:srgbClr val="434343"/>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300">
              <a:solidFill>
                <a:srgbClr val="434343"/>
              </a:solidFill>
              <a:latin typeface="Avenir"/>
              <a:ea typeface="Avenir"/>
              <a:cs typeface="Avenir"/>
              <a:sym typeface="Avenir"/>
            </a:endParaRPr>
          </a:p>
          <a:p>
            <a:pPr indent="0" lvl="0" marL="0" rtl="0" algn="l">
              <a:lnSpc>
                <a:spcPct val="115000"/>
              </a:lnSpc>
              <a:spcBef>
                <a:spcPts val="0"/>
              </a:spcBef>
              <a:spcAft>
                <a:spcPts val="0"/>
              </a:spcAft>
              <a:buNone/>
            </a:pPr>
            <a:r>
              <a:rPr lang="en" sz="1000">
                <a:solidFill>
                  <a:srgbClr val="434343"/>
                </a:solidFill>
                <a:latin typeface="Avenir"/>
                <a:ea typeface="Avenir"/>
                <a:cs typeface="Avenir"/>
                <a:sym typeface="Avenir"/>
              </a:rPr>
              <a:t>Political considerations, especially for first-generation immigrants, can be as inescapable as it is inspiring. Ai Weiwei, perhaps the most well-known contemporary chinese artist expatriate in the 21st century, has made waves outside of traditional art circles for the political critiques embedded in his works. Works in this exhibition by Wanxin Zhang lend themselves to this tradition, whether explicitly through busts of Mao Zedong, or implicitly through cultural iconography. Zhang makes the case that his art cannot be considered in isolation from the politics of his past.</a:t>
            </a:r>
            <a:endParaRPr sz="1000">
              <a:solidFill>
                <a:srgbClr val="434343"/>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300">
              <a:solidFill>
                <a:srgbClr val="434343"/>
              </a:solidFill>
              <a:latin typeface="Avenir"/>
              <a:ea typeface="Avenir"/>
              <a:cs typeface="Avenir"/>
              <a:sym typeface="Avenir"/>
            </a:endParaRPr>
          </a:p>
          <a:p>
            <a:pPr indent="0" lvl="0" marL="0" rtl="0" algn="l">
              <a:lnSpc>
                <a:spcPct val="115000"/>
              </a:lnSpc>
              <a:spcBef>
                <a:spcPts val="0"/>
              </a:spcBef>
              <a:spcAft>
                <a:spcPts val="0"/>
              </a:spcAft>
              <a:buNone/>
            </a:pPr>
            <a:r>
              <a:rPr lang="en" sz="1000">
                <a:solidFill>
                  <a:srgbClr val="434343"/>
                </a:solidFill>
                <a:latin typeface="Avenir"/>
                <a:ea typeface="Avenir"/>
                <a:cs typeface="Avenir"/>
                <a:sym typeface="Avenir"/>
              </a:rPr>
              <a:t>Immigration and the global movement of people continues to be a divisive topic. Despite this, people with diverse histories and heritages have driven, and continues to drive, artistic production and innovation. Our cultural fabric has been enriched by the contributions of the artists in this exhibition, and the countless others that have come to call the United States their home.  </a:t>
            </a:r>
            <a:endParaRPr b="1" sz="1200">
              <a:solidFill>
                <a:srgbClr val="434343"/>
              </a:solidFill>
              <a:latin typeface="Avenir"/>
              <a:ea typeface="Avenir"/>
              <a:cs typeface="Avenir"/>
              <a:sym typeface="Avenir"/>
            </a:endParaRPr>
          </a:p>
        </p:txBody>
      </p:sp>
      <p:sp>
        <p:nvSpPr>
          <p:cNvPr id="189" name="Google Shape;189;p21"/>
          <p:cNvSpPr txBox="1"/>
          <p:nvPr/>
        </p:nvSpPr>
        <p:spPr>
          <a:xfrm>
            <a:off x="116600" y="144725"/>
            <a:ext cx="3147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venir"/>
                <a:ea typeface="Avenir"/>
                <a:cs typeface="Avenir"/>
                <a:sym typeface="Avenir"/>
              </a:rPr>
              <a:t>Making In Between</a:t>
            </a:r>
            <a:endParaRPr sz="1800">
              <a:solidFill>
                <a:srgbClr val="FFFFFF"/>
              </a:solidFill>
              <a:latin typeface="Avenir"/>
              <a:ea typeface="Avenir"/>
              <a:cs typeface="Avenir"/>
              <a:sym typeface="Avenir"/>
            </a:endParaRPr>
          </a:p>
        </p:txBody>
      </p:sp>
      <p:sp>
        <p:nvSpPr>
          <p:cNvPr id="190" name="Google Shape;190;p21"/>
          <p:cNvSpPr/>
          <p:nvPr/>
        </p:nvSpPr>
        <p:spPr>
          <a:xfrm>
            <a:off x="4126500" y="4218250"/>
            <a:ext cx="5017200" cy="9246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100">
              <a:solidFill>
                <a:srgbClr val="FFFFFF"/>
              </a:solidFill>
              <a:latin typeface="Avenir"/>
              <a:ea typeface="Avenir"/>
              <a:cs typeface="Avenir"/>
              <a:sym typeface="Avenir"/>
            </a:endParaRPr>
          </a:p>
          <a:p>
            <a:pPr indent="0" lvl="0" marL="0" rtl="0" algn="l">
              <a:spcBef>
                <a:spcPts val="0"/>
              </a:spcBef>
              <a:spcAft>
                <a:spcPts val="0"/>
              </a:spcAft>
              <a:buNone/>
            </a:pPr>
            <a:r>
              <a:t/>
            </a:r>
            <a:endParaRPr b="1" sz="1100">
              <a:solidFill>
                <a:srgbClr val="FFFFFF"/>
              </a:solidFill>
              <a:latin typeface="Avenir"/>
              <a:ea typeface="Avenir"/>
              <a:cs typeface="Avenir"/>
              <a:sym typeface="Avenir"/>
            </a:endParaRPr>
          </a:p>
        </p:txBody>
      </p:sp>
      <p:sp>
        <p:nvSpPr>
          <p:cNvPr id="191" name="Google Shape;191;p21"/>
          <p:cNvSpPr txBox="1"/>
          <p:nvPr/>
        </p:nvSpPr>
        <p:spPr>
          <a:xfrm>
            <a:off x="6175125" y="3801850"/>
            <a:ext cx="2768400" cy="299700"/>
          </a:xfrm>
          <a:prstGeom prst="rect">
            <a:avLst/>
          </a:prstGeom>
          <a:noFill/>
          <a:ln>
            <a:noFill/>
          </a:ln>
        </p:spPr>
        <p:txBody>
          <a:bodyPr anchorCtr="0" anchor="t" bIns="91425" lIns="91425" spcFirstLastPara="1" rIns="91425" wrap="square" tIns="91425">
            <a:noAutofit/>
          </a:bodyPr>
          <a:lstStyle/>
          <a:p>
            <a:pPr indent="0" lvl="0" marL="457200" rtl="0" algn="r">
              <a:lnSpc>
                <a:spcPct val="115000"/>
              </a:lnSpc>
              <a:spcBef>
                <a:spcPts val="0"/>
              </a:spcBef>
              <a:spcAft>
                <a:spcPts val="0"/>
              </a:spcAft>
              <a:buNone/>
            </a:pPr>
            <a:r>
              <a:rPr b="1" lang="en" sz="1200">
                <a:solidFill>
                  <a:srgbClr val="434343"/>
                </a:solidFill>
                <a:latin typeface="Avenir"/>
                <a:ea typeface="Avenir"/>
                <a:cs typeface="Avenir"/>
                <a:sym typeface="Avenir"/>
              </a:rPr>
              <a:t>-</a:t>
            </a:r>
            <a:r>
              <a:rPr lang="en" sz="1000">
                <a:solidFill>
                  <a:srgbClr val="434343"/>
                </a:solidFill>
                <a:latin typeface="Avenir"/>
                <a:ea typeface="Avenir"/>
                <a:cs typeface="Avenir"/>
                <a:sym typeface="Avenir"/>
              </a:rPr>
              <a:t>  </a:t>
            </a:r>
            <a:r>
              <a:rPr b="1" lang="en" sz="1200">
                <a:solidFill>
                  <a:srgbClr val="434343"/>
                </a:solidFill>
                <a:latin typeface="Avenir"/>
                <a:ea typeface="Avenir"/>
                <a:cs typeface="Avenir"/>
                <a:sym typeface="Avenir"/>
              </a:rPr>
              <a:t>Beth Ann Gerstein</a:t>
            </a:r>
            <a:endParaRPr>
              <a:solidFill>
                <a:srgbClr val="434343"/>
              </a:solidFill>
            </a:endParaRPr>
          </a:p>
        </p:txBody>
      </p:sp>
      <p:grpSp>
        <p:nvGrpSpPr>
          <p:cNvPr id="192" name="Google Shape;192;p21"/>
          <p:cNvGrpSpPr/>
          <p:nvPr/>
        </p:nvGrpSpPr>
        <p:grpSpPr>
          <a:xfrm>
            <a:off x="7403475" y="4576763"/>
            <a:ext cx="1595875" cy="434100"/>
            <a:chOff x="501975" y="3566838"/>
            <a:chExt cx="1595875" cy="434100"/>
          </a:xfrm>
        </p:grpSpPr>
        <p:sp>
          <p:nvSpPr>
            <p:cNvPr id="193" name="Google Shape;193;p21">
              <a:hlinkClick action="ppaction://hlinksldjump" r:id="rId3"/>
            </p:cNvPr>
            <p:cNvSpPr/>
            <p:nvPr/>
          </p:nvSpPr>
          <p:spPr>
            <a:xfrm rot="5400000">
              <a:off x="1666300" y="3569388"/>
              <a:ext cx="434100" cy="4290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1"/>
            <p:cNvSpPr txBox="1"/>
            <p:nvPr/>
          </p:nvSpPr>
          <p:spPr>
            <a:xfrm>
              <a:off x="501975" y="3608975"/>
              <a:ext cx="14655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uFill>
                    <a:noFill/>
                  </a:uFill>
                  <a:latin typeface="Avenir"/>
                  <a:ea typeface="Avenir"/>
                  <a:cs typeface="Avenir"/>
                  <a:sym typeface="Avenir"/>
                  <a:hlinkClick action="ppaction://hlinksldjump" r:id="rId4">
                    <a:extLst>
                      <a:ext uri="{A12FA001-AC4F-418D-AE19-62706E023703}">
                        <ahyp:hlinkClr val="tx"/>
                      </a:ext>
                    </a:extLst>
                  </a:hlinkClick>
                </a:rPr>
                <a:t>Navigation Page</a:t>
              </a:r>
              <a:endParaRPr sz="1200">
                <a:solidFill>
                  <a:srgbClr val="FFFFFF"/>
                </a:solidFill>
                <a:latin typeface="Avenir"/>
                <a:ea typeface="Avenir"/>
                <a:cs typeface="Avenir"/>
                <a:sym typeface="Aveni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