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92fa72a84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92fa72a84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9197e3038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9197e3038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9197e3038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9197e3038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9197e3038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9197e3038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914be6744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914be6744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92fa72a84c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92fa72a84c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914be6744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914be6744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914be6744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914be6744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92fa72a84c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92fa72a84c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914be6744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914be6744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92fa72a84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92fa72a84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14be6744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14be6744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92fa72a84c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92fa72a84c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914be6744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914be6744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914be6744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914be6744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92fa72a84c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92fa72a84c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94b9184a4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94b9184a4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914be6744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914be6744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2fa72a84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2fa72a84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2fa72a84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92fa72a84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92fa72a84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92fa72a84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2fa72a84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2fa72a84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9197e2d36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9197e2d36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9197e2d36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9197e2d36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9197e2d36f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9197e2d36f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hyperlink" Target="https://drive.google.com/file/d/1a3F9byDyIulSbNJpaw0kslyVhUe6RQnx/view?usp=shar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slide" Target="/ppt/slides/slide3.xml"/><Relationship Id="rId9" Type="http://schemas.openxmlformats.org/officeDocument/2006/relationships/slide" Target="/ppt/slides/slide6.xml"/><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slide" Target="/ppt/slides/slide6.xml"/><Relationship Id="rId8" Type="http://schemas.openxmlformats.org/officeDocument/2006/relationships/slide" Target="/ppt/slid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slide" Target="/ppt/slides/slide3.xml"/><Relationship Id="rId9" Type="http://schemas.openxmlformats.org/officeDocument/2006/relationships/slide" Target="/ppt/slides/slide6.xml"/><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slide" Target="/ppt/slides/slide6.xml"/><Relationship Id="rId8" Type="http://schemas.openxmlformats.org/officeDocument/2006/relationships/slide" Target="/ppt/slid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slide" Target="/ppt/slides/slide3.xml"/><Relationship Id="rId9" Type="http://schemas.openxmlformats.org/officeDocument/2006/relationships/slide" Target="/ppt/slides/slide6.xml"/><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slide" Target="/ppt/slides/slide6.xml"/><Relationship Id="rId8" Type="http://schemas.openxmlformats.org/officeDocument/2006/relationships/slide" Target="/ppt/slid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4.xml"/><Relationship Id="rId5" Type="http://schemas.openxmlformats.org/officeDocument/2006/relationships/slide" Target="/ppt/slides/slide5.xml"/><Relationship Id="rId6" Type="http://schemas.openxmlformats.org/officeDocument/2006/relationships/slide" Target="/ppt/slides/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jpg"/><Relationship Id="rId4" Type="http://schemas.openxmlformats.org/officeDocument/2006/relationships/slide" Target="/ppt/slides/slide3.xml"/><Relationship Id="rId9" Type="http://schemas.openxmlformats.org/officeDocument/2006/relationships/slide" Target="/ppt/slides/slide6.xml"/><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slide" Target="/ppt/slides/slide6.xml"/><Relationship Id="rId8" Type="http://schemas.openxmlformats.org/officeDocument/2006/relationships/slide" Target="/ppt/slid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jpg"/><Relationship Id="rId4" Type="http://schemas.openxmlformats.org/officeDocument/2006/relationships/image" Target="../media/image2.jpg"/><Relationship Id="rId5"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8.jpg"/><Relationship Id="rId4" Type="http://schemas.openxmlformats.org/officeDocument/2006/relationships/slide" Target="/ppt/slides/slide3.xml"/><Relationship Id="rId9" Type="http://schemas.openxmlformats.org/officeDocument/2006/relationships/slide" Target="/ppt/slides/slide6.xml"/><Relationship Id="rId5" Type="http://schemas.openxmlformats.org/officeDocument/2006/relationships/slide" Target="/ppt/slides/slide4.xml"/><Relationship Id="rId6" Type="http://schemas.openxmlformats.org/officeDocument/2006/relationships/slide" Target="/ppt/slides/slide5.xml"/><Relationship Id="rId7" Type="http://schemas.openxmlformats.org/officeDocument/2006/relationships/slide" Target="/ppt/slides/slide6.xml"/><Relationship Id="rId8" Type="http://schemas.openxmlformats.org/officeDocument/2006/relationships/slide" Target="/ppt/slid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jp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www.amoca.org/members/exhibitions/mib-contemporary-chinese-american-ceramics/" TargetMode="External"/><Relationship Id="rId4" Type="http://schemas.openxmlformats.org/officeDocument/2006/relationships/hyperlink" Target="https://drive.google.com/file/d/1U4yn5Y59eNcS_5KG9CslW2uWQcv_nF2z/view" TargetMode="External"/><Relationship Id="rId5" Type="http://schemas.openxmlformats.org/officeDocument/2006/relationships/hyperlink" Target="https://drive.google.com/file/d/1NGnjQ2hdbcH4AUDSlC1FLrC-XEApSRbY/view?usp=sharing" TargetMode="External"/><Relationship Id="rId6" Type="http://schemas.openxmlformats.org/officeDocument/2006/relationships/hyperlink" Target="https://drive.google.com/file/d/1bE423wMP-gB3faocIMshCH_8y5FVTmLz/view?usp=sharin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docs.google.com/document/d/1cFQHBUVku4tCyuSAfwYxC-OWAS4ZLQnEglYyWNG-Q68/edit?usp=sharing" TargetMode="External"/><Relationship Id="rId4" Type="http://schemas.openxmlformats.org/officeDocument/2006/relationships/slide" Target="/ppt/slid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slide" Target="/ppt/slid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slide" Target="/ppt/slid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amoca.org/members/exhibitions/mib-contemporary-chinese-american-ceramics/photo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hyperlink" Target="https://drive.google.com/file/d/1a3F9byDyIulSbNJpaw0kslyVhUe6RQnx/view?usp=sharing" TargetMode="External"/><Relationship Id="rId10" Type="http://schemas.openxmlformats.org/officeDocument/2006/relationships/slide" Target="/ppt/slides/slide6.xml"/><Relationship Id="rId9" Type="http://schemas.openxmlformats.org/officeDocument/2006/relationships/slide" Target="/ppt/slides/slide6.xml"/><Relationship Id="rId5" Type="http://schemas.openxmlformats.org/officeDocument/2006/relationships/slide" Target="/ppt/slides/slide3.xml"/><Relationship Id="rId6" Type="http://schemas.openxmlformats.org/officeDocument/2006/relationships/slide" Target="/ppt/slides/slide4.xml"/><Relationship Id="rId7" Type="http://schemas.openxmlformats.org/officeDocument/2006/relationships/slide" Target="/ppt/slides/slide5.xml"/><Relationship Id="rId8" Type="http://schemas.openxmlformats.org/officeDocument/2006/relationships/slide" Target="/ppt/slid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53" name="Shape 53"/>
        <p:cNvGrpSpPr/>
        <p:nvPr/>
      </p:nvGrpSpPr>
      <p:grpSpPr>
        <a:xfrm>
          <a:off x="0" y="0"/>
          <a:ext cx="0" cy="0"/>
          <a:chOff x="0" y="0"/>
          <a:chExt cx="0" cy="0"/>
        </a:xfrm>
      </p:grpSpPr>
      <p:sp>
        <p:nvSpPr>
          <p:cNvPr id="54" name="Google Shape;54;p13"/>
          <p:cNvSpPr txBox="1"/>
          <p:nvPr>
            <p:ph idx="1" type="subTitle"/>
          </p:nvPr>
        </p:nvSpPr>
        <p:spPr>
          <a:xfrm>
            <a:off x="192625" y="39013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rgbClr val="FFFFFF"/>
                </a:solidFill>
                <a:latin typeface="Avenir"/>
                <a:ea typeface="Avenir"/>
                <a:cs typeface="Avenir"/>
                <a:sym typeface="Avenir"/>
              </a:rPr>
              <a:t>Visual Thinking Strategies Virtual Tour</a:t>
            </a:r>
            <a:endParaRPr sz="2700">
              <a:solidFill>
                <a:srgbClr val="FFFFFF"/>
              </a:solidFill>
              <a:latin typeface="Avenir"/>
              <a:ea typeface="Avenir"/>
              <a:cs typeface="Avenir"/>
              <a:sym typeface="Avenir"/>
            </a:endParaRPr>
          </a:p>
        </p:txBody>
      </p:sp>
      <p:pic>
        <p:nvPicPr>
          <p:cNvPr id="55" name="Google Shape;55;p13"/>
          <p:cNvPicPr preferRelativeResize="0"/>
          <p:nvPr/>
        </p:nvPicPr>
        <p:blipFill rotWithShape="1">
          <a:blip r:embed="rId3">
            <a:alphaModFix/>
          </a:blip>
          <a:srcRect b="28293" l="0" r="0" t="26718"/>
          <a:stretch/>
        </p:blipFill>
        <p:spPr>
          <a:xfrm>
            <a:off x="859412" y="556475"/>
            <a:ext cx="7425175" cy="334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2"/>
          <p:cNvPicPr preferRelativeResize="0"/>
          <p:nvPr/>
        </p:nvPicPr>
        <p:blipFill>
          <a:blip r:embed="rId3">
            <a:alphaModFix/>
          </a:blip>
          <a:stretch>
            <a:fillRect/>
          </a:stretch>
        </p:blipFill>
        <p:spPr>
          <a:xfrm>
            <a:off x="0" y="0"/>
            <a:ext cx="3852599" cy="5143501"/>
          </a:xfrm>
          <a:prstGeom prst="rect">
            <a:avLst/>
          </a:prstGeom>
          <a:noFill/>
          <a:ln>
            <a:noFill/>
          </a:ln>
        </p:spPr>
      </p:pic>
      <p:pic>
        <p:nvPicPr>
          <p:cNvPr id="159" name="Google Shape;159;p22"/>
          <p:cNvPicPr preferRelativeResize="0"/>
          <p:nvPr/>
        </p:nvPicPr>
        <p:blipFill>
          <a:blip r:embed="rId4">
            <a:alphaModFix/>
          </a:blip>
          <a:stretch>
            <a:fillRect/>
          </a:stretch>
        </p:blipFill>
        <p:spPr>
          <a:xfrm>
            <a:off x="3852600" y="0"/>
            <a:ext cx="5291400" cy="3963024"/>
          </a:xfrm>
          <a:prstGeom prst="rect">
            <a:avLst/>
          </a:prstGeom>
          <a:noFill/>
          <a:ln>
            <a:noFill/>
          </a:ln>
        </p:spPr>
      </p:pic>
      <p:sp>
        <p:nvSpPr>
          <p:cNvPr id="160" name="Google Shape;160;p22"/>
          <p:cNvSpPr txBox="1"/>
          <p:nvPr/>
        </p:nvSpPr>
        <p:spPr>
          <a:xfrm>
            <a:off x="3852600" y="4061325"/>
            <a:ext cx="2581800" cy="10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Jennifer Ling Datchuk</a:t>
            </a:r>
            <a:endParaRPr b="1"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Exotic AF, 2017, Porcelain, blue and white ceramic shards from England, Japan, Netherlands, Germany, USA, and acrylic, </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15 x 9 x 8 inches</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Photo Credit: Ansen Seale</a:t>
            </a:r>
            <a:r>
              <a:rPr b="1" lang="en" sz="1000" u="sng">
                <a:solidFill>
                  <a:schemeClr val="accent5"/>
                </a:solidFill>
                <a:latin typeface="Avenir"/>
                <a:ea typeface="Avenir"/>
                <a:cs typeface="Avenir"/>
                <a:sym typeface="Avenir"/>
                <a:hlinkClick r:id="rId5">
                  <a:extLst>
                    <a:ext uri="{A12FA001-AC4F-418D-AE19-62706E023703}">
                      <ahyp:hlinkClr val="tx"/>
                    </a:ext>
                  </a:extLst>
                </a:hlinkClick>
              </a:rPr>
              <a:t>  </a:t>
            </a:r>
            <a:endParaRPr sz="1000">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3"/>
          <p:cNvSpPr txBox="1"/>
          <p:nvPr>
            <p:ph idx="1" type="body"/>
          </p:nvPr>
        </p:nvSpPr>
        <p:spPr>
          <a:xfrm>
            <a:off x="474700" y="421800"/>
            <a:ext cx="3921600" cy="4131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rPr>
              <a:t>Sin-ying Ho</a:t>
            </a:r>
            <a:r>
              <a:rPr lang="en" sz="1200">
                <a:solidFill>
                  <a:schemeClr val="dk1"/>
                </a:solidFill>
              </a:rPr>
              <a:t> </a:t>
            </a:r>
            <a:r>
              <a:rPr lang="en" sz="1200">
                <a:solidFill>
                  <a:schemeClr val="dk1"/>
                </a:solidFill>
                <a:latin typeface="Avenir"/>
                <a:ea typeface="Avenir"/>
                <a:cs typeface="Avenir"/>
                <a:sym typeface="Avenir"/>
              </a:rPr>
              <a:t>(b. 1963) was born and raised in Hong Kong before immigrating to Canada in 1992 and New York thereafter. Ho overlays figurative decals created digitally in New York on traditional ceramic forms she travels to China to produce. Her works are amalgams of ceramic pieces fired and glazed separately, brought together as a melting pot of artistic and personal identity. </a:t>
            </a:r>
            <a:endParaRPr sz="1200">
              <a:solidFill>
                <a:schemeClr val="dk1"/>
              </a:solidFill>
              <a:latin typeface="Avenir"/>
              <a:ea typeface="Avenir"/>
              <a:cs typeface="Avenir"/>
              <a:sym typeface="Avenir"/>
            </a:endParaRPr>
          </a:p>
          <a:p>
            <a:pPr indent="0" lvl="0" marL="0" rtl="0" algn="l">
              <a:lnSpc>
                <a:spcPct val="100000"/>
              </a:lnSpc>
              <a:spcBef>
                <a:spcPts val="0"/>
              </a:spcBef>
              <a:spcAft>
                <a:spcPts val="0"/>
              </a:spcAft>
              <a:buNone/>
            </a:pPr>
            <a:r>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dk1"/>
                </a:solidFill>
                <a:latin typeface="Avenir"/>
                <a:ea typeface="Avenir"/>
                <a:cs typeface="Avenir"/>
                <a:sym typeface="Avenir"/>
              </a:rPr>
              <a:t>“Migration, transplanting, and growing up in a colony like Hong Kong generates a sense of displacement and involves a constant negotiation of my identity.... As the world moves towards greater globalization, many nationalities and cultures will merge together and evolve into an unknown global culture. I reference my own experience being Chinese and living in North America with the cultural collisions I have endured. This cross-cultural experience speaks to a universal phenomenon.”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b="1" sz="1100" u="sng">
              <a:solidFill>
                <a:schemeClr val="dk1"/>
              </a:solidFill>
              <a:latin typeface="Avenir"/>
              <a:ea typeface="Avenir"/>
              <a:cs typeface="Avenir"/>
              <a:sym typeface="Avenir"/>
            </a:endParaRPr>
          </a:p>
        </p:txBody>
      </p:sp>
      <p:pic>
        <p:nvPicPr>
          <p:cNvPr id="166" name="Google Shape;166;p23"/>
          <p:cNvPicPr preferRelativeResize="0"/>
          <p:nvPr/>
        </p:nvPicPr>
        <p:blipFill>
          <a:blip r:embed="rId3">
            <a:alphaModFix/>
          </a:blip>
          <a:stretch>
            <a:fillRect/>
          </a:stretch>
        </p:blipFill>
        <p:spPr>
          <a:xfrm>
            <a:off x="5085305" y="0"/>
            <a:ext cx="4058692" cy="5143504"/>
          </a:xfrm>
          <a:prstGeom prst="rect">
            <a:avLst/>
          </a:prstGeom>
          <a:noFill/>
          <a:ln>
            <a:noFill/>
          </a:ln>
        </p:spPr>
      </p:pic>
      <p:sp>
        <p:nvSpPr>
          <p:cNvPr id="167" name="Google Shape;167;p23"/>
          <p:cNvSpPr txBox="1"/>
          <p:nvPr/>
        </p:nvSpPr>
        <p:spPr>
          <a:xfrm>
            <a:off x="3279300" y="4553400"/>
            <a:ext cx="1806000" cy="590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Sin-ying Ho</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Portrait</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lang="en" sz="1000">
                <a:solidFill>
                  <a:schemeClr val="dk1"/>
                </a:solidFill>
                <a:latin typeface="Avenir"/>
                <a:ea typeface="Avenir"/>
                <a:cs typeface="Avenir"/>
                <a:sym typeface="Avenir"/>
              </a:rPr>
              <a:t>Photo Credit: Philip Read</a:t>
            </a:r>
            <a:endParaRPr sz="1000">
              <a:solidFill>
                <a:schemeClr val="dk1"/>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4"/>
          <p:cNvPicPr preferRelativeResize="0"/>
          <p:nvPr/>
        </p:nvPicPr>
        <p:blipFill rotWithShape="1">
          <a:blip r:embed="rId3">
            <a:alphaModFix/>
          </a:blip>
          <a:srcRect b="7917" l="14562" r="11923" t="16394"/>
          <a:stretch/>
        </p:blipFill>
        <p:spPr>
          <a:xfrm>
            <a:off x="0" y="0"/>
            <a:ext cx="3746749" cy="5143501"/>
          </a:xfrm>
          <a:prstGeom prst="rect">
            <a:avLst/>
          </a:prstGeom>
          <a:noFill/>
          <a:ln>
            <a:noFill/>
          </a:ln>
        </p:spPr>
      </p:pic>
      <p:sp>
        <p:nvSpPr>
          <p:cNvPr id="173" name="Google Shape;173;p24"/>
          <p:cNvSpPr txBox="1"/>
          <p:nvPr/>
        </p:nvSpPr>
        <p:spPr>
          <a:xfrm>
            <a:off x="3746750" y="4228800"/>
            <a:ext cx="2729100" cy="9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Sin-ying Ho</a:t>
            </a:r>
            <a:endParaRPr b="1" sz="1000">
              <a:latin typeface="Avenir"/>
              <a:ea typeface="Avenir"/>
              <a:cs typeface="Avenir"/>
              <a:sym typeface="Avenir"/>
            </a:endParaRPr>
          </a:p>
          <a:p>
            <a:pPr indent="0" lvl="0" marL="0" rtl="0" algn="l">
              <a:spcBef>
                <a:spcPts val="0"/>
              </a:spcBef>
              <a:spcAft>
                <a:spcPts val="0"/>
              </a:spcAft>
              <a:buNone/>
            </a:pPr>
            <a:r>
              <a:rPr b="1" lang="en" sz="1000">
                <a:latin typeface="Avenir"/>
                <a:ea typeface="Avenir"/>
                <a:cs typeface="Avenir"/>
                <a:sym typeface="Avenir"/>
              </a:rPr>
              <a:t>9.28.2014 - Occupied Central, Hong Kong, </a:t>
            </a:r>
            <a:endParaRPr b="1" sz="1000">
              <a:latin typeface="Avenir"/>
              <a:ea typeface="Avenir"/>
              <a:cs typeface="Avenir"/>
              <a:sym typeface="Avenir"/>
            </a:endParaRPr>
          </a:p>
          <a:p>
            <a:pPr indent="0" lvl="0" marL="0" rtl="0" algn="l">
              <a:spcBef>
                <a:spcPts val="0"/>
              </a:spcBef>
              <a:spcAft>
                <a:spcPts val="0"/>
              </a:spcAft>
              <a:buNone/>
            </a:pPr>
            <a:r>
              <a:rPr b="1" lang="en" sz="1000">
                <a:latin typeface="Avenir"/>
                <a:ea typeface="Avenir"/>
                <a:cs typeface="Avenir"/>
                <a:sym typeface="Avenir"/>
              </a:rPr>
              <a:t>2014, Porcelain, hand-painted cobalt pigment, transfer decal and over-glaze enamel, 20 x 11.5 inches</a:t>
            </a:r>
            <a:endParaRPr b="1" sz="1000">
              <a:latin typeface="Avenir"/>
              <a:ea typeface="Avenir"/>
              <a:cs typeface="Avenir"/>
              <a:sym typeface="Avenir"/>
            </a:endParaRPr>
          </a:p>
        </p:txBody>
      </p:sp>
      <p:sp>
        <p:nvSpPr>
          <p:cNvPr id="174" name="Google Shape;174;p24"/>
          <p:cNvSpPr/>
          <p:nvPr/>
        </p:nvSpPr>
        <p:spPr>
          <a:xfrm>
            <a:off x="5077200" y="0"/>
            <a:ext cx="4066800" cy="2415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4"/>
          <p:cNvSpPr txBox="1"/>
          <p:nvPr/>
        </p:nvSpPr>
        <p:spPr>
          <a:xfrm>
            <a:off x="5412325" y="212475"/>
            <a:ext cx="3615000" cy="24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4">
                  <a:extLst>
                    <a:ext uri="{A12FA001-AC4F-418D-AE19-62706E023703}">
                      <ahyp:hlinkClr val="tx"/>
                    </a:ext>
                  </a:extLst>
                </a:hlinkClick>
              </a:rPr>
              <a:t>1.  What do you see?</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5">
                  <a:extLst>
                    <a:ext uri="{A12FA001-AC4F-418D-AE19-62706E023703}">
                      <ahyp:hlinkClr val="tx"/>
                    </a:ext>
                  </a:extLst>
                </a:hlinkClick>
              </a:rPr>
              <a:t>2.  What is going on in this art object?</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6">
                  <a:extLst>
                    <a:ext uri="{A12FA001-AC4F-418D-AE19-62706E023703}">
                      <ahyp:hlinkClr val="tx"/>
                    </a:ext>
                  </a:extLst>
                </a:hlinkClick>
              </a:rPr>
              <a:t>3. What makes you say that?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7">
                  <a:extLst>
                    <a:ext uri="{A12FA001-AC4F-418D-AE19-62706E023703}">
                      <ahyp:hlinkClr val="tx"/>
                    </a:ext>
                  </a:extLst>
                </a:hlinkClick>
              </a:rPr>
              <a:t>4. What else can you find?   </a:t>
            </a:r>
            <a:r>
              <a:rPr lang="en" sz="1600" u="sng">
                <a:solidFill>
                  <a:srgbClr val="FFFFFF"/>
                </a:solidFill>
                <a:latin typeface="Avenir"/>
                <a:ea typeface="Avenir"/>
                <a:cs typeface="Avenir"/>
                <a:sym typeface="Avenir"/>
                <a:hlinkClick action="ppaction://hlinksldjump" r:id="rId8">
                  <a:extLst>
                    <a:ext uri="{A12FA001-AC4F-418D-AE19-62706E023703}">
                      <ahyp:hlinkClr val="tx"/>
                    </a:ext>
                  </a:extLst>
                </a:hlinkClick>
              </a:rPr>
              <a:t> </a:t>
            </a:r>
            <a:r>
              <a:rPr i="1" lang="en" sz="1600" u="sng">
                <a:solidFill>
                  <a:srgbClr val="FFFFFF"/>
                </a:solidFill>
                <a:latin typeface="Avenir"/>
                <a:ea typeface="Avenir"/>
                <a:cs typeface="Avenir"/>
                <a:sym typeface="Avenir"/>
                <a:hlinkClick action="ppaction://hlinksldjump" r:id="rId9">
                  <a:extLst>
                    <a:ext uri="{A12FA001-AC4F-418D-AE19-62706E023703}">
                      <ahyp:hlinkClr val="tx"/>
                    </a:ext>
                  </a:extLst>
                </a:hlinkClick>
              </a:rPr>
              <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5"/>
          <p:cNvPicPr preferRelativeResize="0"/>
          <p:nvPr/>
        </p:nvPicPr>
        <p:blipFill rotWithShape="1">
          <a:blip r:embed="rId3">
            <a:alphaModFix/>
          </a:blip>
          <a:srcRect b="0" l="9212" r="8967" t="-1183"/>
          <a:stretch/>
        </p:blipFill>
        <p:spPr>
          <a:xfrm>
            <a:off x="5527650" y="-30538"/>
            <a:ext cx="3616352" cy="5204578"/>
          </a:xfrm>
          <a:prstGeom prst="rect">
            <a:avLst/>
          </a:prstGeom>
          <a:noFill/>
          <a:ln>
            <a:noFill/>
          </a:ln>
        </p:spPr>
      </p:pic>
      <p:sp>
        <p:nvSpPr>
          <p:cNvPr id="181" name="Google Shape;181;p25"/>
          <p:cNvSpPr txBox="1"/>
          <p:nvPr/>
        </p:nvSpPr>
        <p:spPr>
          <a:xfrm>
            <a:off x="455275" y="1559050"/>
            <a:ext cx="3841200" cy="163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Beth Lo</a:t>
            </a:r>
            <a:r>
              <a:rPr lang="en" sz="1200">
                <a:solidFill>
                  <a:schemeClr val="dk1"/>
                </a:solidFill>
                <a:latin typeface="Avenir"/>
                <a:ea typeface="Avenir"/>
                <a:cs typeface="Avenir"/>
                <a:sym typeface="Avenir"/>
              </a:rPr>
              <a:t> (b. 1949) was born in Lafayette, Indiana shortly after her parents emigrated from China. Water, a central element in many of her works is represented with a blue/green celadon glaze, conjuring the frustration, alienation, and disaster Lo experienced during her childhood.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2" name="Google Shape;182;p25"/>
          <p:cNvSpPr txBox="1"/>
          <p:nvPr/>
        </p:nvSpPr>
        <p:spPr>
          <a:xfrm>
            <a:off x="3721650" y="4553400"/>
            <a:ext cx="1806000" cy="590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Beth Lo</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Portrait</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lang="en" sz="1000">
                <a:solidFill>
                  <a:schemeClr val="dk1"/>
                </a:solidFill>
                <a:latin typeface="Avenir"/>
                <a:ea typeface="Avenir"/>
                <a:cs typeface="Avenir"/>
                <a:sym typeface="Avenir"/>
              </a:rPr>
              <a:t>Photo Credit: Chris Autio</a:t>
            </a:r>
            <a:endParaRPr sz="1000">
              <a:solidFill>
                <a:schemeClr val="dk1"/>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6"/>
          <p:cNvPicPr preferRelativeResize="0"/>
          <p:nvPr/>
        </p:nvPicPr>
        <p:blipFill>
          <a:blip r:embed="rId3">
            <a:alphaModFix/>
          </a:blip>
          <a:stretch>
            <a:fillRect/>
          </a:stretch>
        </p:blipFill>
        <p:spPr>
          <a:xfrm>
            <a:off x="0" y="0"/>
            <a:ext cx="3889200" cy="5192376"/>
          </a:xfrm>
          <a:prstGeom prst="rect">
            <a:avLst/>
          </a:prstGeom>
          <a:noFill/>
          <a:ln>
            <a:noFill/>
          </a:ln>
        </p:spPr>
      </p:pic>
      <p:sp>
        <p:nvSpPr>
          <p:cNvPr id="188" name="Google Shape;188;p26"/>
          <p:cNvSpPr txBox="1"/>
          <p:nvPr/>
        </p:nvSpPr>
        <p:spPr>
          <a:xfrm>
            <a:off x="3889200" y="4407575"/>
            <a:ext cx="2109600" cy="7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Beth Lo</a:t>
            </a:r>
            <a:endParaRPr b="1" sz="1000">
              <a:latin typeface="Avenir"/>
              <a:ea typeface="Avenir"/>
              <a:cs typeface="Avenir"/>
              <a:sym typeface="Avenir"/>
            </a:endParaRPr>
          </a:p>
          <a:p>
            <a:pPr indent="0" lvl="0" marL="0" rtl="0" algn="l">
              <a:spcBef>
                <a:spcPts val="0"/>
              </a:spcBef>
              <a:spcAft>
                <a:spcPts val="0"/>
              </a:spcAft>
              <a:buNone/>
            </a:pPr>
            <a:r>
              <a:rPr b="1" lang="en" sz="1000">
                <a:latin typeface="Avenir"/>
                <a:ea typeface="Avenir"/>
                <a:cs typeface="Avenir"/>
                <a:sym typeface="Avenir"/>
              </a:rPr>
              <a:t>Flood, </a:t>
            </a:r>
            <a:r>
              <a:rPr lang="en" sz="1000">
                <a:latin typeface="Avenir"/>
                <a:ea typeface="Avenir"/>
                <a:cs typeface="Avenir"/>
                <a:sym typeface="Avenir"/>
              </a:rPr>
              <a:t>2010 Porcelain and glaze,</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13 x 11 inches each,</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Installation 10 x 10 feet</a:t>
            </a:r>
            <a:endParaRPr sz="1000">
              <a:latin typeface="Avenir"/>
              <a:ea typeface="Avenir"/>
              <a:cs typeface="Avenir"/>
              <a:sym typeface="Avenir"/>
            </a:endParaRPr>
          </a:p>
          <a:p>
            <a:pPr indent="0" lvl="0" marL="0" rtl="0" algn="l">
              <a:spcBef>
                <a:spcPts val="0"/>
              </a:spcBef>
              <a:spcAft>
                <a:spcPts val="0"/>
              </a:spcAft>
              <a:buNone/>
            </a:pPr>
            <a:r>
              <a:t/>
            </a:r>
            <a:endParaRPr sz="1000">
              <a:solidFill>
                <a:srgbClr val="990000"/>
              </a:solidFill>
              <a:latin typeface="Avenir"/>
              <a:ea typeface="Avenir"/>
              <a:cs typeface="Avenir"/>
              <a:sym typeface="Avenir"/>
            </a:endParaRPr>
          </a:p>
        </p:txBody>
      </p:sp>
      <p:sp>
        <p:nvSpPr>
          <p:cNvPr id="189" name="Google Shape;189;p26"/>
          <p:cNvSpPr/>
          <p:nvPr/>
        </p:nvSpPr>
        <p:spPr>
          <a:xfrm>
            <a:off x="5077200" y="0"/>
            <a:ext cx="4066800" cy="2415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txBox="1"/>
          <p:nvPr/>
        </p:nvSpPr>
        <p:spPr>
          <a:xfrm>
            <a:off x="5412325" y="212475"/>
            <a:ext cx="3615000" cy="24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4">
                  <a:extLst>
                    <a:ext uri="{A12FA001-AC4F-418D-AE19-62706E023703}">
                      <ahyp:hlinkClr val="tx"/>
                    </a:ext>
                  </a:extLst>
                </a:hlinkClick>
              </a:rPr>
              <a:t>1.  What do you see?</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5">
                  <a:extLst>
                    <a:ext uri="{A12FA001-AC4F-418D-AE19-62706E023703}">
                      <ahyp:hlinkClr val="tx"/>
                    </a:ext>
                  </a:extLst>
                </a:hlinkClick>
              </a:rPr>
              <a:t>2.  What is going on in this art object?</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6">
                  <a:extLst>
                    <a:ext uri="{A12FA001-AC4F-418D-AE19-62706E023703}">
                      <ahyp:hlinkClr val="tx"/>
                    </a:ext>
                  </a:extLst>
                </a:hlinkClick>
              </a:rPr>
              <a:t>3. What makes you say that?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7">
                  <a:extLst>
                    <a:ext uri="{A12FA001-AC4F-418D-AE19-62706E023703}">
                      <ahyp:hlinkClr val="tx"/>
                    </a:ext>
                  </a:extLst>
                </a:hlinkClick>
              </a:rPr>
              <a:t>4. What else can you find?   </a:t>
            </a:r>
            <a:r>
              <a:rPr lang="en" sz="1600" u="sng">
                <a:solidFill>
                  <a:srgbClr val="FFFFFF"/>
                </a:solidFill>
                <a:latin typeface="Avenir"/>
                <a:ea typeface="Avenir"/>
                <a:cs typeface="Avenir"/>
                <a:sym typeface="Avenir"/>
                <a:hlinkClick action="ppaction://hlinksldjump" r:id="rId8">
                  <a:extLst>
                    <a:ext uri="{A12FA001-AC4F-418D-AE19-62706E023703}">
                      <ahyp:hlinkClr val="tx"/>
                    </a:ext>
                  </a:extLst>
                </a:hlinkClick>
              </a:rPr>
              <a:t> </a:t>
            </a:r>
            <a:r>
              <a:rPr i="1" lang="en" sz="1600" u="sng">
                <a:solidFill>
                  <a:srgbClr val="FFFFFF"/>
                </a:solidFill>
                <a:latin typeface="Avenir"/>
                <a:ea typeface="Avenir"/>
                <a:cs typeface="Avenir"/>
                <a:sym typeface="Avenir"/>
                <a:hlinkClick action="ppaction://hlinksldjump" r:id="rId9">
                  <a:extLst>
                    <a:ext uri="{A12FA001-AC4F-418D-AE19-62706E023703}">
                      <ahyp:hlinkClr val="tx"/>
                    </a:ext>
                  </a:extLst>
                </a:hlinkClick>
              </a:rPr>
              <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27"/>
          <p:cNvPicPr preferRelativeResize="0"/>
          <p:nvPr/>
        </p:nvPicPr>
        <p:blipFill>
          <a:blip r:embed="rId3">
            <a:alphaModFix/>
          </a:blip>
          <a:stretch>
            <a:fillRect/>
          </a:stretch>
        </p:blipFill>
        <p:spPr>
          <a:xfrm>
            <a:off x="5291394" y="1"/>
            <a:ext cx="3852606" cy="5143501"/>
          </a:xfrm>
          <a:prstGeom prst="rect">
            <a:avLst/>
          </a:prstGeom>
          <a:noFill/>
          <a:ln>
            <a:noFill/>
          </a:ln>
        </p:spPr>
      </p:pic>
      <p:sp>
        <p:nvSpPr>
          <p:cNvPr id="196" name="Google Shape;196;p27"/>
          <p:cNvSpPr txBox="1"/>
          <p:nvPr/>
        </p:nvSpPr>
        <p:spPr>
          <a:xfrm>
            <a:off x="3131725" y="4358700"/>
            <a:ext cx="2109600" cy="784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latin typeface="Avenir"/>
                <a:ea typeface="Avenir"/>
                <a:cs typeface="Avenir"/>
                <a:sym typeface="Avenir"/>
              </a:rPr>
              <a:t>Beth Lo, Flood, </a:t>
            </a:r>
            <a:endParaRPr b="1" sz="1000">
              <a:latin typeface="Avenir"/>
              <a:ea typeface="Avenir"/>
              <a:cs typeface="Avenir"/>
              <a:sym typeface="Avenir"/>
            </a:endParaRPr>
          </a:p>
          <a:p>
            <a:pPr indent="0" lvl="0" marL="0" rtl="0" algn="r">
              <a:spcBef>
                <a:spcPts val="0"/>
              </a:spcBef>
              <a:spcAft>
                <a:spcPts val="0"/>
              </a:spcAft>
              <a:buNone/>
            </a:pPr>
            <a:r>
              <a:rPr lang="en" sz="1000">
                <a:latin typeface="Avenir"/>
                <a:ea typeface="Avenir"/>
                <a:cs typeface="Avenir"/>
                <a:sym typeface="Avenir"/>
              </a:rPr>
              <a:t>2010 Porcelain and glaze,</a:t>
            </a:r>
            <a:endParaRPr sz="1000">
              <a:latin typeface="Avenir"/>
              <a:ea typeface="Avenir"/>
              <a:cs typeface="Avenir"/>
              <a:sym typeface="Avenir"/>
            </a:endParaRPr>
          </a:p>
          <a:p>
            <a:pPr indent="0" lvl="0" marL="0" rtl="0" algn="r">
              <a:spcBef>
                <a:spcPts val="0"/>
              </a:spcBef>
              <a:spcAft>
                <a:spcPts val="0"/>
              </a:spcAft>
              <a:buNone/>
            </a:pPr>
            <a:r>
              <a:rPr lang="en" sz="1000">
                <a:latin typeface="Avenir"/>
                <a:ea typeface="Avenir"/>
                <a:cs typeface="Avenir"/>
                <a:sym typeface="Avenir"/>
              </a:rPr>
              <a:t>13 x 11 inches each,</a:t>
            </a:r>
            <a:endParaRPr sz="1000">
              <a:latin typeface="Avenir"/>
              <a:ea typeface="Avenir"/>
              <a:cs typeface="Avenir"/>
              <a:sym typeface="Avenir"/>
            </a:endParaRPr>
          </a:p>
          <a:p>
            <a:pPr indent="0" lvl="0" marL="0" rtl="0" algn="r">
              <a:spcBef>
                <a:spcPts val="0"/>
              </a:spcBef>
              <a:spcAft>
                <a:spcPts val="0"/>
              </a:spcAft>
              <a:buNone/>
            </a:pPr>
            <a:r>
              <a:rPr lang="en" sz="1000">
                <a:latin typeface="Avenir"/>
                <a:ea typeface="Avenir"/>
                <a:cs typeface="Avenir"/>
                <a:sym typeface="Avenir"/>
              </a:rPr>
              <a:t>Installation 10 x 10 feet</a:t>
            </a:r>
            <a:endParaRPr sz="1000">
              <a:latin typeface="Avenir"/>
              <a:ea typeface="Avenir"/>
              <a:cs typeface="Avenir"/>
              <a:sym typeface="Avenir"/>
            </a:endParaRPr>
          </a:p>
          <a:p>
            <a:pPr indent="0" lvl="0" marL="0" rtl="0" algn="l">
              <a:spcBef>
                <a:spcPts val="0"/>
              </a:spcBef>
              <a:spcAft>
                <a:spcPts val="0"/>
              </a:spcAft>
              <a:buNone/>
            </a:pPr>
            <a:r>
              <a:t/>
            </a:r>
            <a:endParaRPr sz="1000">
              <a:solidFill>
                <a:srgbClr val="990000"/>
              </a:solidFill>
              <a:latin typeface="Avenir"/>
              <a:ea typeface="Avenir"/>
              <a:cs typeface="Avenir"/>
              <a:sym typeface="Avenir"/>
            </a:endParaRPr>
          </a:p>
        </p:txBody>
      </p:sp>
      <p:pic>
        <p:nvPicPr>
          <p:cNvPr id="197" name="Google Shape;197;p27"/>
          <p:cNvPicPr preferRelativeResize="0"/>
          <p:nvPr/>
        </p:nvPicPr>
        <p:blipFill>
          <a:blip r:embed="rId4">
            <a:alphaModFix/>
          </a:blip>
          <a:stretch>
            <a:fillRect/>
          </a:stretch>
        </p:blipFill>
        <p:spPr>
          <a:xfrm>
            <a:off x="0" y="0"/>
            <a:ext cx="5291400" cy="396303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idx="1" type="body"/>
          </p:nvPr>
        </p:nvSpPr>
        <p:spPr>
          <a:xfrm>
            <a:off x="449700" y="473050"/>
            <a:ext cx="4190400" cy="4349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rPr>
              <a:t>Cathy Lu</a:t>
            </a:r>
            <a:r>
              <a:rPr lang="en" sz="1200">
                <a:solidFill>
                  <a:schemeClr val="dk1"/>
                </a:solidFill>
                <a:latin typeface="Avenir"/>
                <a:ea typeface="Avenir"/>
                <a:cs typeface="Avenir"/>
                <a:sym typeface="Avenir"/>
              </a:rPr>
              <a:t> (b. 1984) grew up as part of the only Chinese American family in a Miami, Florida neighborhood that was home to Cuban exiles and immigrants. “I’m uncomfortable with the phrase Asian American because I’ve always felt that having been born here, I’m just ‘American’, but I understand that I will never be seen that way. I’ve always been surprised about how people react by the way I look – assuming that I can or can’t speak Chinese or English. If I’m in Noe Valley washing my clothes at the laundromat, people will sometimes assume I work there.”</a:t>
            </a:r>
            <a:endParaRPr sz="1200">
              <a:solidFill>
                <a:schemeClr val="dk1"/>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Avenir"/>
                <a:ea typeface="Avenir"/>
                <a:cs typeface="Avenir"/>
                <a:sym typeface="Avenir"/>
              </a:rPr>
              <a:t>Lu’s work explores the idea that food can be a language of home, and deconstructs the way food (fruits, sauces, spices, and more) create a sense of identity and belonging. By manipulating traditional imagery of Chinese art and presentation, she unpacks what it means to be trans-cultural, and how ideas of cultural ‘authenticity’ and ‘tradition’ interface with contemporary trans-cultural experiences.</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a:p>
        </p:txBody>
      </p:sp>
      <p:pic>
        <p:nvPicPr>
          <p:cNvPr id="203" name="Google Shape;203;p28"/>
          <p:cNvPicPr preferRelativeResize="0"/>
          <p:nvPr/>
        </p:nvPicPr>
        <p:blipFill rotWithShape="1">
          <a:blip r:embed="rId3">
            <a:alphaModFix/>
          </a:blip>
          <a:srcRect b="0" l="9266" r="14844" t="0"/>
          <a:stretch/>
        </p:blipFill>
        <p:spPr>
          <a:xfrm>
            <a:off x="5239500" y="0"/>
            <a:ext cx="3903599" cy="5143499"/>
          </a:xfrm>
          <a:prstGeom prst="rect">
            <a:avLst/>
          </a:prstGeom>
          <a:noFill/>
          <a:ln>
            <a:noFill/>
          </a:ln>
        </p:spPr>
      </p:pic>
      <p:sp>
        <p:nvSpPr>
          <p:cNvPr id="204" name="Google Shape;204;p28"/>
          <p:cNvSpPr txBox="1"/>
          <p:nvPr/>
        </p:nvSpPr>
        <p:spPr>
          <a:xfrm>
            <a:off x="3416850" y="4705800"/>
            <a:ext cx="1806000" cy="46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Cathy Lu</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Portrait</a:t>
            </a:r>
            <a:endParaRPr b="1" sz="1000">
              <a:solidFill>
                <a:schemeClr val="dk1"/>
              </a:solidFill>
              <a:latin typeface="Avenir"/>
              <a:ea typeface="Avenir"/>
              <a:cs typeface="Avenir"/>
              <a:sym typeface="Avenir"/>
            </a:endParaRPr>
          </a:p>
          <a:p>
            <a:pPr indent="0" lvl="0" marL="0" rtl="0" algn="r">
              <a:spcBef>
                <a:spcPts val="0"/>
              </a:spcBef>
              <a:spcAft>
                <a:spcPts val="0"/>
              </a:spcAft>
              <a:buNone/>
            </a:pPr>
            <a:r>
              <a:t/>
            </a:r>
            <a:endParaRPr sz="1000">
              <a:solidFill>
                <a:schemeClr val="dk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9"/>
          <p:cNvPicPr preferRelativeResize="0"/>
          <p:nvPr/>
        </p:nvPicPr>
        <p:blipFill rotWithShape="1">
          <a:blip r:embed="rId3">
            <a:alphaModFix/>
          </a:blip>
          <a:srcRect b="4092" l="5170" r="4593" t="5171"/>
          <a:stretch/>
        </p:blipFill>
        <p:spPr>
          <a:xfrm>
            <a:off x="0" y="0"/>
            <a:ext cx="3836250" cy="5143500"/>
          </a:xfrm>
          <a:prstGeom prst="rect">
            <a:avLst/>
          </a:prstGeom>
          <a:noFill/>
          <a:ln>
            <a:noFill/>
          </a:ln>
        </p:spPr>
      </p:pic>
      <p:sp>
        <p:nvSpPr>
          <p:cNvPr id="210" name="Google Shape;210;p29"/>
          <p:cNvSpPr txBox="1"/>
          <p:nvPr/>
        </p:nvSpPr>
        <p:spPr>
          <a:xfrm>
            <a:off x="3836250" y="4395000"/>
            <a:ext cx="1759200" cy="7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Cathy Lu</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Peach with Heads, 2018 Ceramic, under-glaze and luster, 21 x 20 x 6</a:t>
            </a:r>
            <a:endParaRPr b="1" sz="1000">
              <a:solidFill>
                <a:schemeClr val="dk1"/>
              </a:solidFill>
              <a:latin typeface="Avenir"/>
              <a:ea typeface="Avenir"/>
              <a:cs typeface="Avenir"/>
              <a:sym typeface="Avenir"/>
            </a:endParaRPr>
          </a:p>
        </p:txBody>
      </p:sp>
      <p:sp>
        <p:nvSpPr>
          <p:cNvPr id="211" name="Google Shape;211;p29"/>
          <p:cNvSpPr/>
          <p:nvPr/>
        </p:nvSpPr>
        <p:spPr>
          <a:xfrm>
            <a:off x="5077200" y="0"/>
            <a:ext cx="4066800" cy="2415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9"/>
          <p:cNvSpPr txBox="1"/>
          <p:nvPr/>
        </p:nvSpPr>
        <p:spPr>
          <a:xfrm>
            <a:off x="5412325" y="212475"/>
            <a:ext cx="3615000" cy="24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4">
                  <a:extLst>
                    <a:ext uri="{A12FA001-AC4F-418D-AE19-62706E023703}">
                      <ahyp:hlinkClr val="tx"/>
                    </a:ext>
                  </a:extLst>
                </a:hlinkClick>
              </a:rPr>
              <a:t>1.  What do you see?</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5">
                  <a:extLst>
                    <a:ext uri="{A12FA001-AC4F-418D-AE19-62706E023703}">
                      <ahyp:hlinkClr val="tx"/>
                    </a:ext>
                  </a:extLst>
                </a:hlinkClick>
              </a:rPr>
              <a:t>2.  What is going on in this art object?</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6">
                  <a:extLst>
                    <a:ext uri="{A12FA001-AC4F-418D-AE19-62706E023703}">
                      <ahyp:hlinkClr val="tx"/>
                    </a:ext>
                  </a:extLst>
                </a:hlinkClick>
              </a:rPr>
              <a:t>3. What makes you say that?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7">
                  <a:extLst>
                    <a:ext uri="{A12FA001-AC4F-418D-AE19-62706E023703}">
                      <ahyp:hlinkClr val="tx"/>
                    </a:ext>
                  </a:extLst>
                </a:hlinkClick>
              </a:rPr>
              <a:t>4. What else can you find?   </a:t>
            </a:r>
            <a:r>
              <a:rPr lang="en" sz="1600" u="sng">
                <a:solidFill>
                  <a:srgbClr val="FFFFFF"/>
                </a:solidFill>
                <a:latin typeface="Avenir"/>
                <a:ea typeface="Avenir"/>
                <a:cs typeface="Avenir"/>
                <a:sym typeface="Avenir"/>
                <a:hlinkClick action="ppaction://hlinksldjump" r:id="rId8">
                  <a:extLst>
                    <a:ext uri="{A12FA001-AC4F-418D-AE19-62706E023703}">
                      <ahyp:hlinkClr val="tx"/>
                    </a:ext>
                  </a:extLst>
                </a:hlinkClick>
              </a:rPr>
              <a:t> </a:t>
            </a:r>
            <a:r>
              <a:rPr i="1" lang="en" sz="1600" u="sng">
                <a:solidFill>
                  <a:srgbClr val="FFFFFF"/>
                </a:solidFill>
                <a:latin typeface="Avenir"/>
                <a:ea typeface="Avenir"/>
                <a:cs typeface="Avenir"/>
                <a:sym typeface="Avenir"/>
                <a:hlinkClick action="ppaction://hlinksldjump" r:id="rId9">
                  <a:extLst>
                    <a:ext uri="{A12FA001-AC4F-418D-AE19-62706E023703}">
                      <ahyp:hlinkClr val="tx"/>
                    </a:ext>
                  </a:extLst>
                </a:hlinkClick>
              </a:rPr>
              <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0"/>
          <p:cNvPicPr preferRelativeResize="0"/>
          <p:nvPr/>
        </p:nvPicPr>
        <p:blipFill>
          <a:blip r:embed="rId3">
            <a:alphaModFix/>
          </a:blip>
          <a:stretch>
            <a:fillRect/>
          </a:stretch>
        </p:blipFill>
        <p:spPr>
          <a:xfrm>
            <a:off x="0" y="0"/>
            <a:ext cx="3857625" cy="5143500"/>
          </a:xfrm>
          <a:prstGeom prst="rect">
            <a:avLst/>
          </a:prstGeom>
          <a:noFill/>
          <a:ln>
            <a:noFill/>
          </a:ln>
        </p:spPr>
      </p:pic>
      <p:pic>
        <p:nvPicPr>
          <p:cNvPr id="218" name="Google Shape;218;p30"/>
          <p:cNvPicPr preferRelativeResize="0"/>
          <p:nvPr/>
        </p:nvPicPr>
        <p:blipFill>
          <a:blip r:embed="rId4">
            <a:alphaModFix/>
          </a:blip>
          <a:stretch>
            <a:fillRect/>
          </a:stretch>
        </p:blipFill>
        <p:spPr>
          <a:xfrm>
            <a:off x="3857625" y="0"/>
            <a:ext cx="3857625" cy="5143500"/>
          </a:xfrm>
          <a:prstGeom prst="rect">
            <a:avLst/>
          </a:prstGeom>
          <a:noFill/>
          <a:ln>
            <a:noFill/>
          </a:ln>
        </p:spPr>
      </p:pic>
      <p:sp>
        <p:nvSpPr>
          <p:cNvPr id="219" name="Google Shape;219;p30"/>
          <p:cNvSpPr txBox="1"/>
          <p:nvPr/>
        </p:nvSpPr>
        <p:spPr>
          <a:xfrm>
            <a:off x="7715250" y="4050025"/>
            <a:ext cx="1362300" cy="12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Cathy Lu</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Peach with Heads, 2018 Ceramic, under-glaze and luster, </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21 x 20 x 6 inches</a:t>
            </a:r>
            <a:endParaRPr b="1" sz="1000">
              <a:solidFill>
                <a:schemeClr val="dk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1"/>
          <p:cNvSpPr txBox="1"/>
          <p:nvPr/>
        </p:nvSpPr>
        <p:spPr>
          <a:xfrm>
            <a:off x="448925" y="874450"/>
            <a:ext cx="3664200" cy="256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u="sng">
                <a:solidFill>
                  <a:schemeClr val="dk1"/>
                </a:solidFill>
              </a:rPr>
              <a:t>Stephanie H. Shih</a:t>
            </a:r>
            <a:r>
              <a:rPr b="1" lang="en" sz="1200">
                <a:solidFill>
                  <a:schemeClr val="dk1"/>
                </a:solidFill>
              </a:rPr>
              <a:t> </a:t>
            </a:r>
            <a:r>
              <a:rPr lang="en" sz="1200">
                <a:solidFill>
                  <a:schemeClr val="dk1"/>
                </a:solidFill>
                <a:latin typeface="Avenir"/>
                <a:ea typeface="Avenir"/>
                <a:cs typeface="Avenir"/>
                <a:sym typeface="Avenir"/>
              </a:rPr>
              <a:t>(b. 1986) was raised with one younger brother by Chinese-Taiwanese parents whose love of home cooking laid the foundation of her fascination with food.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Avenir"/>
                <a:ea typeface="Avenir"/>
                <a:cs typeface="Avenir"/>
                <a:sym typeface="Avenir"/>
              </a:rPr>
              <a:t>“Food carries meaning for everyone but especially people who have only known life in the diaspora, whose identities are tied to a figurative homeland that exists only in the memories and experiences that this set of people have had.“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100" u="sng">
              <a:solidFill>
                <a:schemeClr val="dk1"/>
              </a:solidFill>
              <a:latin typeface="Avenir"/>
              <a:ea typeface="Avenir"/>
              <a:cs typeface="Avenir"/>
              <a:sym typeface="Avenir"/>
            </a:endParaRPr>
          </a:p>
          <a:p>
            <a:pPr indent="0" lvl="0" marL="0" rtl="0" algn="l">
              <a:spcBef>
                <a:spcPts val="0"/>
              </a:spcBef>
              <a:spcAft>
                <a:spcPts val="0"/>
              </a:spcAft>
              <a:buNone/>
            </a:pPr>
            <a:r>
              <a:t/>
            </a:r>
            <a:endParaRPr/>
          </a:p>
        </p:txBody>
      </p:sp>
      <p:pic>
        <p:nvPicPr>
          <p:cNvPr id="225" name="Google Shape;225;p31"/>
          <p:cNvPicPr preferRelativeResize="0"/>
          <p:nvPr/>
        </p:nvPicPr>
        <p:blipFill rotWithShape="1">
          <a:blip r:embed="rId3">
            <a:alphaModFix/>
          </a:blip>
          <a:srcRect b="0" l="15073" r="27391" t="0"/>
          <a:stretch/>
        </p:blipFill>
        <p:spPr>
          <a:xfrm>
            <a:off x="4694100" y="-48875"/>
            <a:ext cx="4521220" cy="5237377"/>
          </a:xfrm>
          <a:prstGeom prst="rect">
            <a:avLst/>
          </a:prstGeom>
          <a:noFill/>
          <a:ln>
            <a:noFill/>
          </a:ln>
        </p:spPr>
      </p:pic>
      <p:sp>
        <p:nvSpPr>
          <p:cNvPr id="226" name="Google Shape;226;p31"/>
          <p:cNvSpPr txBox="1"/>
          <p:nvPr/>
        </p:nvSpPr>
        <p:spPr>
          <a:xfrm>
            <a:off x="2637600" y="4501650"/>
            <a:ext cx="2032200" cy="46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Stephanie H. Shih</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lang="en" sz="1000">
                <a:solidFill>
                  <a:schemeClr val="dk1"/>
                </a:solidFill>
                <a:latin typeface="Avenir"/>
                <a:ea typeface="Avenir"/>
                <a:cs typeface="Avenir"/>
                <a:sym typeface="Avenir"/>
              </a:rPr>
              <a:t>Portrait</a:t>
            </a:r>
            <a:endParaRPr sz="1000">
              <a:solidFill>
                <a:schemeClr val="dk1"/>
              </a:solidFill>
              <a:latin typeface="Avenir"/>
              <a:ea typeface="Avenir"/>
              <a:cs typeface="Avenir"/>
              <a:sym typeface="Avenir"/>
            </a:endParaRPr>
          </a:p>
          <a:p>
            <a:pPr indent="0" lvl="0" marL="0" rtl="0" algn="r">
              <a:spcBef>
                <a:spcPts val="0"/>
              </a:spcBef>
              <a:spcAft>
                <a:spcPts val="0"/>
              </a:spcAft>
              <a:buNone/>
            </a:pPr>
            <a:r>
              <a:rPr lang="en" sz="1000">
                <a:solidFill>
                  <a:schemeClr val="dk1"/>
                </a:solidFill>
                <a:latin typeface="Avenir"/>
                <a:ea typeface="Avenir"/>
                <a:cs typeface="Avenir"/>
                <a:sym typeface="Avenir"/>
              </a:rPr>
              <a:t>Photo Credit: Robert Bredvad</a:t>
            </a:r>
            <a:endParaRPr sz="1000">
              <a:solidFill>
                <a:schemeClr val="dk1"/>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5992375" y="4554750"/>
            <a:ext cx="3164700" cy="5727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2000">
                <a:solidFill>
                  <a:srgbClr val="434343"/>
                </a:solidFill>
                <a:latin typeface="Avenir"/>
                <a:ea typeface="Avenir"/>
                <a:cs typeface="Avenir"/>
                <a:sym typeface="Avenir"/>
              </a:rPr>
              <a:t>Visual Thinking Strategies</a:t>
            </a:r>
            <a:endParaRPr sz="2000">
              <a:solidFill>
                <a:srgbClr val="434343"/>
              </a:solidFill>
              <a:latin typeface="Avenir"/>
              <a:ea typeface="Avenir"/>
              <a:cs typeface="Avenir"/>
              <a:sym typeface="Avenir"/>
            </a:endParaRPr>
          </a:p>
        </p:txBody>
      </p:sp>
      <p:sp>
        <p:nvSpPr>
          <p:cNvPr id="61" name="Google Shape;61;p14"/>
          <p:cNvSpPr/>
          <p:nvPr/>
        </p:nvSpPr>
        <p:spPr>
          <a:xfrm>
            <a:off x="7550" y="-4000"/>
            <a:ext cx="3439500" cy="5143500"/>
          </a:xfrm>
          <a:prstGeom prst="rect">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txBox="1"/>
          <p:nvPr/>
        </p:nvSpPr>
        <p:spPr>
          <a:xfrm>
            <a:off x="144950" y="4157225"/>
            <a:ext cx="3164700" cy="7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Avenir"/>
                <a:ea typeface="Avenir"/>
                <a:cs typeface="Avenir"/>
                <a:sym typeface="Avenir"/>
              </a:rPr>
              <a:t>“ Art is a conversation we are all invited to and are all worthy to participate in. Yes, great works can be intimidating, but no one else in the world has what you have—your voice, your eyes, your feeling and perspective.” - Rachel Hartman</a:t>
            </a:r>
            <a:endParaRPr sz="800">
              <a:solidFill>
                <a:srgbClr val="FFFFFF"/>
              </a:solidFill>
              <a:latin typeface="Avenir"/>
              <a:ea typeface="Avenir"/>
              <a:cs typeface="Avenir"/>
              <a:sym typeface="Avenir"/>
            </a:endParaRPr>
          </a:p>
        </p:txBody>
      </p:sp>
      <p:sp>
        <p:nvSpPr>
          <p:cNvPr id="63" name="Google Shape;63;p14"/>
          <p:cNvSpPr txBox="1"/>
          <p:nvPr/>
        </p:nvSpPr>
        <p:spPr>
          <a:xfrm>
            <a:off x="144950" y="545550"/>
            <a:ext cx="3164700" cy="286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Avenir"/>
                <a:ea typeface="Avenir"/>
                <a:cs typeface="Avenir"/>
                <a:sym typeface="Avenir"/>
              </a:rPr>
              <a:t>Today we are going to be spending some time thinking and learning about artwork from the exhibition, “Making In Between: Contemporary Chinese American Ceramics”. </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rPr lang="en" sz="1000">
                <a:solidFill>
                  <a:srgbClr val="FFFFFF"/>
                </a:solidFill>
                <a:latin typeface="Avenir"/>
                <a:ea typeface="Avenir"/>
                <a:cs typeface="Avenir"/>
                <a:sym typeface="Avenir"/>
              </a:rPr>
              <a:t>Sometimes, looking at art can be intimidating, and it can be difficult trying to figure out what the artist is saying through their work. So we’re going to start our tour by learning how to critically look at and interpret art using visual thinking strategies. </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rPr lang="en" sz="1000">
                <a:solidFill>
                  <a:srgbClr val="FFFFFF"/>
                </a:solidFill>
                <a:latin typeface="Avenir"/>
                <a:ea typeface="Avenir"/>
                <a:cs typeface="Avenir"/>
                <a:sym typeface="Avenir"/>
              </a:rPr>
              <a:t>On the right side of this page, you will notice a flow chart. Each time we encounter a new work of art, we are going to follow the steps of this flow chart to help us think about, and interpret what we are seeing. Take some time to familiarize yourself with these steps, and when you are ready, click the link below to return to the tour navigation page.  </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a:p>
            <a:pPr indent="0" lvl="0" marL="0" rtl="0" algn="l">
              <a:spcBef>
                <a:spcPts val="0"/>
              </a:spcBef>
              <a:spcAft>
                <a:spcPts val="0"/>
              </a:spcAft>
              <a:buNone/>
            </a:pPr>
            <a:r>
              <a:t/>
            </a:r>
            <a:endParaRPr sz="1000">
              <a:solidFill>
                <a:srgbClr val="FFFFFF"/>
              </a:solidFill>
              <a:latin typeface="Avenir"/>
              <a:ea typeface="Avenir"/>
              <a:cs typeface="Avenir"/>
              <a:sym typeface="Avenir"/>
            </a:endParaRPr>
          </a:p>
        </p:txBody>
      </p:sp>
      <p:sp>
        <p:nvSpPr>
          <p:cNvPr id="64" name="Google Shape;64;p14"/>
          <p:cNvSpPr txBox="1"/>
          <p:nvPr/>
        </p:nvSpPr>
        <p:spPr>
          <a:xfrm>
            <a:off x="144950" y="81450"/>
            <a:ext cx="31647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Avenir"/>
                <a:ea typeface="Avenir"/>
                <a:cs typeface="Avenir"/>
                <a:sym typeface="Avenir"/>
              </a:rPr>
              <a:t>Looking at Art: The Basics</a:t>
            </a:r>
            <a:endParaRPr sz="1800">
              <a:solidFill>
                <a:srgbClr val="FFFFFF"/>
              </a:solidFill>
              <a:latin typeface="Avenir"/>
              <a:ea typeface="Avenir"/>
              <a:cs typeface="Avenir"/>
              <a:sym typeface="Avenir"/>
            </a:endParaRPr>
          </a:p>
        </p:txBody>
      </p:sp>
      <p:grpSp>
        <p:nvGrpSpPr>
          <p:cNvPr id="65" name="Google Shape;65;p14"/>
          <p:cNvGrpSpPr/>
          <p:nvPr/>
        </p:nvGrpSpPr>
        <p:grpSpPr>
          <a:xfrm>
            <a:off x="929350" y="3582238"/>
            <a:ext cx="1595875" cy="434100"/>
            <a:chOff x="501975" y="3566838"/>
            <a:chExt cx="1595875" cy="434100"/>
          </a:xfrm>
        </p:grpSpPr>
        <p:sp>
          <p:nvSpPr>
            <p:cNvPr id="66" name="Google Shape;66;p14">
              <a:hlinkClick/>
            </p:cNvPr>
            <p:cNvSpPr/>
            <p:nvPr/>
          </p:nvSpPr>
          <p:spPr>
            <a:xfrm rot="5400000">
              <a:off x="1666300" y="3569388"/>
              <a:ext cx="434100" cy="429000"/>
            </a:xfrm>
            <a:prstGeom prst="uturnArrow">
              <a:avLst>
                <a:gd fmla="val 25000" name="adj1"/>
                <a:gd fmla="val 25000" name="adj2"/>
                <a:gd fmla="val 25000" name="adj3"/>
                <a:gd fmla="val 43750" name="adj4"/>
                <a:gd fmla="val 75000" name="adj5"/>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txBox="1"/>
            <p:nvPr/>
          </p:nvSpPr>
          <p:spPr>
            <a:xfrm>
              <a:off x="501975" y="3608975"/>
              <a:ext cx="14655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uFill>
                    <a:noFill/>
                  </a:uFill>
                  <a:latin typeface="Avenir"/>
                  <a:ea typeface="Avenir"/>
                  <a:cs typeface="Avenir"/>
                  <a:sym typeface="Avenir"/>
                  <a:hlinkClick>
                    <a:extLst>
                      <a:ext uri="{A12FA001-AC4F-418D-AE19-62706E023703}">
                        <ahyp:hlinkClr val="tx"/>
                      </a:ext>
                    </a:extLst>
                  </a:hlinkClick>
                </a:rPr>
                <a:t>Navigation Page</a:t>
              </a:r>
              <a:endParaRPr sz="1200">
                <a:solidFill>
                  <a:srgbClr val="FFFFFF"/>
                </a:solidFill>
                <a:latin typeface="Avenir"/>
                <a:ea typeface="Avenir"/>
                <a:cs typeface="Avenir"/>
                <a:sym typeface="Avenir"/>
              </a:endParaRPr>
            </a:p>
          </p:txBody>
        </p:sp>
      </p:grpSp>
      <p:grpSp>
        <p:nvGrpSpPr>
          <p:cNvPr id="68" name="Google Shape;68;p14"/>
          <p:cNvGrpSpPr/>
          <p:nvPr/>
        </p:nvGrpSpPr>
        <p:grpSpPr>
          <a:xfrm>
            <a:off x="3555200" y="221725"/>
            <a:ext cx="4373100" cy="946800"/>
            <a:chOff x="3555200" y="221725"/>
            <a:chExt cx="4373100" cy="946800"/>
          </a:xfrm>
        </p:grpSpPr>
        <p:sp>
          <p:nvSpPr>
            <p:cNvPr id="69" name="Google Shape;69;p14"/>
            <p:cNvSpPr/>
            <p:nvPr/>
          </p:nvSpPr>
          <p:spPr>
            <a:xfrm>
              <a:off x="3555200" y="297925"/>
              <a:ext cx="3984600" cy="8037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a:p>
              <a:pPr indent="0" lvl="0" marL="0" rtl="0" algn="l">
                <a:spcBef>
                  <a:spcPts val="0"/>
                </a:spcBef>
                <a:spcAft>
                  <a:spcPts val="0"/>
                </a:spcAft>
                <a:buClr>
                  <a:srgbClr val="000000"/>
                </a:buClr>
                <a:buSzPts val="1100"/>
                <a:buFont typeface="Arial"/>
                <a:buNone/>
              </a:pPr>
              <a:r>
                <a:rPr lang="en" sz="1900" u="sng">
                  <a:solidFill>
                    <a:srgbClr val="FFFFFF"/>
                  </a:solidFill>
                  <a:latin typeface="Avenir"/>
                  <a:ea typeface="Avenir"/>
                  <a:cs typeface="Avenir"/>
                  <a:sym typeface="Avenir"/>
                  <a:hlinkClick action="ppaction://hlinksldjump" r:id="rId3">
                    <a:extLst>
                      <a:ext uri="{A12FA001-AC4F-418D-AE19-62706E023703}">
                        <ahyp:hlinkClr val="tx"/>
                      </a:ext>
                    </a:extLst>
                  </a:hlinkClick>
                </a:rPr>
                <a:t>What do you see? </a:t>
              </a:r>
              <a:endParaRPr sz="19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70" name="Google Shape;70;p14"/>
            <p:cNvSpPr/>
            <p:nvPr/>
          </p:nvSpPr>
          <p:spPr>
            <a:xfrm>
              <a:off x="6981500" y="221725"/>
              <a:ext cx="946800" cy="9468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 name="Google Shape;71;p14"/>
            <p:cNvSpPr txBox="1"/>
            <p:nvPr/>
          </p:nvSpPr>
          <p:spPr>
            <a:xfrm>
              <a:off x="7183838" y="463075"/>
              <a:ext cx="542100" cy="46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1</a:t>
              </a:r>
              <a:endParaRPr sz="2400">
                <a:solidFill>
                  <a:srgbClr val="434343"/>
                </a:solidFill>
              </a:endParaRPr>
            </a:p>
          </p:txBody>
        </p:sp>
      </p:grpSp>
      <p:grpSp>
        <p:nvGrpSpPr>
          <p:cNvPr id="72" name="Google Shape;72;p14"/>
          <p:cNvGrpSpPr/>
          <p:nvPr/>
        </p:nvGrpSpPr>
        <p:grpSpPr>
          <a:xfrm>
            <a:off x="3555200" y="1375146"/>
            <a:ext cx="4373100" cy="946800"/>
            <a:chOff x="3555200" y="1327438"/>
            <a:chExt cx="4373100" cy="946800"/>
          </a:xfrm>
        </p:grpSpPr>
        <p:sp>
          <p:nvSpPr>
            <p:cNvPr id="73" name="Google Shape;73;p14"/>
            <p:cNvSpPr/>
            <p:nvPr/>
          </p:nvSpPr>
          <p:spPr>
            <a:xfrm>
              <a:off x="3555200" y="1403637"/>
              <a:ext cx="3984600" cy="8037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FFFFFF"/>
                </a:solidFill>
              </a:endParaRPr>
            </a:p>
            <a:p>
              <a:pPr indent="0" lvl="0" marL="0" rtl="0" algn="l">
                <a:spcBef>
                  <a:spcPts val="0"/>
                </a:spcBef>
                <a:spcAft>
                  <a:spcPts val="0"/>
                </a:spcAft>
                <a:buClr>
                  <a:srgbClr val="000000"/>
                </a:buClr>
                <a:buSzPts val="1100"/>
                <a:buFont typeface="Arial"/>
                <a:buNone/>
              </a:pPr>
              <a:r>
                <a:rPr lang="en" sz="1900" u="sng">
                  <a:solidFill>
                    <a:srgbClr val="FFFFFF"/>
                  </a:solidFill>
                  <a:latin typeface="Avenir"/>
                  <a:ea typeface="Avenir"/>
                  <a:cs typeface="Avenir"/>
                  <a:sym typeface="Avenir"/>
                  <a:hlinkClick action="ppaction://hlinksldjump" r:id="rId4">
                    <a:extLst>
                      <a:ext uri="{A12FA001-AC4F-418D-AE19-62706E023703}">
                        <ahyp:hlinkClr val="tx"/>
                      </a:ext>
                    </a:extLst>
                  </a:hlinkClick>
                </a:rPr>
                <a:t>What is going on in this art object?</a:t>
              </a:r>
              <a:endParaRPr sz="19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74" name="Google Shape;74;p14"/>
            <p:cNvSpPr/>
            <p:nvPr/>
          </p:nvSpPr>
          <p:spPr>
            <a:xfrm>
              <a:off x="6981500" y="1327438"/>
              <a:ext cx="946800" cy="9468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 name="Google Shape;75;p14"/>
            <p:cNvSpPr txBox="1"/>
            <p:nvPr/>
          </p:nvSpPr>
          <p:spPr>
            <a:xfrm>
              <a:off x="7183838" y="1568788"/>
              <a:ext cx="542100" cy="46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2</a:t>
              </a:r>
              <a:endParaRPr sz="2400">
                <a:solidFill>
                  <a:srgbClr val="434343"/>
                </a:solidFill>
              </a:endParaRPr>
            </a:p>
          </p:txBody>
        </p:sp>
      </p:grpSp>
      <p:grpSp>
        <p:nvGrpSpPr>
          <p:cNvPr id="76" name="Google Shape;76;p14"/>
          <p:cNvGrpSpPr/>
          <p:nvPr/>
        </p:nvGrpSpPr>
        <p:grpSpPr>
          <a:xfrm>
            <a:off x="3555200" y="2528567"/>
            <a:ext cx="4373100" cy="946800"/>
            <a:chOff x="3555200" y="2423875"/>
            <a:chExt cx="4373100" cy="946800"/>
          </a:xfrm>
        </p:grpSpPr>
        <p:sp>
          <p:nvSpPr>
            <p:cNvPr id="77" name="Google Shape;77;p14"/>
            <p:cNvSpPr/>
            <p:nvPr/>
          </p:nvSpPr>
          <p:spPr>
            <a:xfrm>
              <a:off x="3555200" y="2500075"/>
              <a:ext cx="3984600" cy="8037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a:p>
              <a:pPr indent="0" lvl="0" marL="0" rtl="0" algn="l">
                <a:spcBef>
                  <a:spcPts val="0"/>
                </a:spcBef>
                <a:spcAft>
                  <a:spcPts val="0"/>
                </a:spcAft>
                <a:buClr>
                  <a:srgbClr val="000000"/>
                </a:buClr>
                <a:buSzPts val="1100"/>
                <a:buFont typeface="Arial"/>
                <a:buNone/>
              </a:pPr>
              <a:r>
                <a:rPr lang="en" sz="1900" u="sng">
                  <a:solidFill>
                    <a:srgbClr val="FFFFFF"/>
                  </a:solidFill>
                  <a:latin typeface="Avenir"/>
                  <a:ea typeface="Avenir"/>
                  <a:cs typeface="Avenir"/>
                  <a:sym typeface="Avenir"/>
                  <a:hlinkClick action="ppaction://hlinksldjump" r:id="rId5">
                    <a:extLst>
                      <a:ext uri="{A12FA001-AC4F-418D-AE19-62706E023703}">
                        <ahyp:hlinkClr val="tx"/>
                      </a:ext>
                    </a:extLst>
                  </a:hlinkClick>
                </a:rPr>
                <a:t>What makes you say that?</a:t>
              </a:r>
              <a:endParaRPr sz="19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78" name="Google Shape;78;p14"/>
            <p:cNvSpPr/>
            <p:nvPr/>
          </p:nvSpPr>
          <p:spPr>
            <a:xfrm>
              <a:off x="6981500" y="2423875"/>
              <a:ext cx="946800" cy="9468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 name="Google Shape;79;p14"/>
            <p:cNvSpPr txBox="1"/>
            <p:nvPr/>
          </p:nvSpPr>
          <p:spPr>
            <a:xfrm>
              <a:off x="7183838" y="2665225"/>
              <a:ext cx="542100" cy="46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3</a:t>
              </a:r>
              <a:endParaRPr sz="2400">
                <a:solidFill>
                  <a:srgbClr val="434343"/>
                </a:solidFill>
              </a:endParaRPr>
            </a:p>
          </p:txBody>
        </p:sp>
      </p:grpSp>
      <p:grpSp>
        <p:nvGrpSpPr>
          <p:cNvPr id="80" name="Google Shape;80;p14"/>
          <p:cNvGrpSpPr/>
          <p:nvPr/>
        </p:nvGrpSpPr>
        <p:grpSpPr>
          <a:xfrm>
            <a:off x="3555200" y="3681988"/>
            <a:ext cx="4373100" cy="946800"/>
            <a:chOff x="3555200" y="3681988"/>
            <a:chExt cx="4373100" cy="946800"/>
          </a:xfrm>
        </p:grpSpPr>
        <p:sp>
          <p:nvSpPr>
            <p:cNvPr id="81" name="Google Shape;81;p14"/>
            <p:cNvSpPr/>
            <p:nvPr/>
          </p:nvSpPr>
          <p:spPr>
            <a:xfrm>
              <a:off x="3555200" y="3758187"/>
              <a:ext cx="3984600" cy="803700"/>
            </a:xfrm>
            <a:prstGeom prst="roundRect">
              <a:avLst>
                <a:gd fmla="val 16268" name="adj"/>
              </a:avLst>
            </a:prstGeom>
            <a:solidFill>
              <a:srgbClr val="98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434343"/>
                </a:solidFill>
              </a:endParaRPr>
            </a:p>
            <a:p>
              <a:pPr indent="0" lvl="0" marL="0" rtl="0" algn="l">
                <a:spcBef>
                  <a:spcPts val="0"/>
                </a:spcBef>
                <a:spcAft>
                  <a:spcPts val="0"/>
                </a:spcAft>
                <a:buClr>
                  <a:srgbClr val="000000"/>
                </a:buClr>
                <a:buSzPts val="1100"/>
                <a:buFont typeface="Arial"/>
                <a:buNone/>
              </a:pPr>
              <a:r>
                <a:rPr lang="en" sz="1900" u="sng">
                  <a:solidFill>
                    <a:srgbClr val="FFFFFF"/>
                  </a:solidFill>
                  <a:latin typeface="Avenir"/>
                  <a:ea typeface="Avenir"/>
                  <a:cs typeface="Avenir"/>
                  <a:sym typeface="Avenir"/>
                  <a:hlinkClick action="ppaction://hlinksldjump" r:id="rId6">
                    <a:extLst>
                      <a:ext uri="{A12FA001-AC4F-418D-AE19-62706E023703}">
                        <ahyp:hlinkClr val="tx"/>
                      </a:ext>
                    </a:extLst>
                  </a:hlinkClick>
                </a:rPr>
                <a:t>What else can you find?</a:t>
              </a:r>
              <a:endParaRPr sz="1900">
                <a:solidFill>
                  <a:srgbClr val="FFFFFF"/>
                </a:solidFill>
                <a:latin typeface="Avenir"/>
                <a:ea typeface="Avenir"/>
                <a:cs typeface="Avenir"/>
                <a:sym typeface="Avenir"/>
              </a:endParaRPr>
            </a:p>
            <a:p>
              <a:pPr indent="0" lvl="0" marL="0" rtl="0" algn="l">
                <a:spcBef>
                  <a:spcPts val="0"/>
                </a:spcBef>
                <a:spcAft>
                  <a:spcPts val="0"/>
                </a:spcAft>
                <a:buNone/>
              </a:pPr>
              <a:r>
                <a:t/>
              </a:r>
              <a:endParaRPr/>
            </a:p>
          </p:txBody>
        </p:sp>
        <p:sp>
          <p:nvSpPr>
            <p:cNvPr id="82" name="Google Shape;82;p14"/>
            <p:cNvSpPr/>
            <p:nvPr/>
          </p:nvSpPr>
          <p:spPr>
            <a:xfrm>
              <a:off x="6981500" y="3681988"/>
              <a:ext cx="946800" cy="946800"/>
            </a:xfrm>
            <a:prstGeom prst="ellipse">
              <a:avLst/>
            </a:prstGeom>
            <a:solidFill>
              <a:srgbClr val="FFFFFF"/>
            </a:solidFill>
            <a:ln cap="flat" cmpd="sng" w="762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4"/>
            <p:cNvSpPr txBox="1"/>
            <p:nvPr/>
          </p:nvSpPr>
          <p:spPr>
            <a:xfrm>
              <a:off x="7183838" y="3923338"/>
              <a:ext cx="542100" cy="46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434343"/>
                  </a:solidFill>
                </a:rPr>
                <a:t>4</a:t>
              </a:r>
              <a:endParaRPr sz="2400">
                <a:solidFill>
                  <a:srgbClr val="434343"/>
                </a:solidFill>
              </a:endParaRPr>
            </a:p>
          </p:txBody>
        </p:sp>
      </p:grpSp>
      <p:sp>
        <p:nvSpPr>
          <p:cNvPr id="84" name="Google Shape;84;p14"/>
          <p:cNvSpPr/>
          <p:nvPr/>
        </p:nvSpPr>
        <p:spPr>
          <a:xfrm rot="5400000">
            <a:off x="8030150" y="709825"/>
            <a:ext cx="945600" cy="933000"/>
          </a:xfrm>
          <a:prstGeom prst="uturnArrow">
            <a:avLst>
              <a:gd fmla="val 34345" name="adj1"/>
              <a:gd fmla="val 25000" name="adj2"/>
              <a:gd fmla="val 25000" name="adj3"/>
              <a:gd fmla="val 43750" name="adj4"/>
              <a:gd fmla="val 100000" name="adj5"/>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rot="5400000">
            <a:off x="8030150" y="1991656"/>
            <a:ext cx="945600" cy="933000"/>
          </a:xfrm>
          <a:prstGeom prst="uturnArrow">
            <a:avLst>
              <a:gd fmla="val 34345" name="adj1"/>
              <a:gd fmla="val 25000" name="adj2"/>
              <a:gd fmla="val 25000" name="adj3"/>
              <a:gd fmla="val 43750" name="adj4"/>
              <a:gd fmla="val 100000" name="adj5"/>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rot="5400000">
            <a:off x="8030150" y="3273488"/>
            <a:ext cx="945600" cy="933000"/>
          </a:xfrm>
          <a:prstGeom prst="uturnArrow">
            <a:avLst>
              <a:gd fmla="val 34345" name="adj1"/>
              <a:gd fmla="val 25000" name="adj2"/>
              <a:gd fmla="val 25000" name="adj3"/>
              <a:gd fmla="val 43750" name="adj4"/>
              <a:gd fmla="val 100000" name="adj5"/>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2"/>
          <p:cNvSpPr txBox="1"/>
          <p:nvPr/>
        </p:nvSpPr>
        <p:spPr>
          <a:xfrm>
            <a:off x="3450675" y="4567175"/>
            <a:ext cx="2144700" cy="6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Stephanie H. Shih</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i="1" lang="en" sz="1000">
                <a:solidFill>
                  <a:schemeClr val="dk1"/>
                </a:solidFill>
                <a:latin typeface="Avenir"/>
                <a:ea typeface="Avenir"/>
                <a:cs typeface="Avenir"/>
                <a:sym typeface="Avenir"/>
              </a:rPr>
              <a:t>Pantry, </a:t>
            </a:r>
            <a:r>
              <a:rPr lang="en" sz="1000">
                <a:solidFill>
                  <a:schemeClr val="dk1"/>
                </a:solidFill>
                <a:latin typeface="Avenir"/>
                <a:ea typeface="Avenir"/>
                <a:cs typeface="Avenir"/>
                <a:sym typeface="Avenir"/>
              </a:rPr>
              <a:t>2018, Ceramic,</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a:solidFill>
                  <a:schemeClr val="dk1"/>
                </a:solidFill>
                <a:latin typeface="Avenir"/>
                <a:ea typeface="Avenir"/>
                <a:cs typeface="Avenir"/>
                <a:sym typeface="Avenir"/>
              </a:rPr>
              <a:t>54 x 22 x 76 inches</a:t>
            </a:r>
            <a:endParaRPr sz="1000">
              <a:solidFill>
                <a:schemeClr val="dk1"/>
              </a:solidFill>
              <a:latin typeface="Avenir"/>
              <a:ea typeface="Avenir"/>
              <a:cs typeface="Avenir"/>
              <a:sym typeface="Avenir"/>
            </a:endParaRPr>
          </a:p>
        </p:txBody>
      </p:sp>
      <p:pic>
        <p:nvPicPr>
          <p:cNvPr id="232" name="Google Shape;232;p32"/>
          <p:cNvPicPr preferRelativeResize="0"/>
          <p:nvPr/>
        </p:nvPicPr>
        <p:blipFill rotWithShape="1">
          <a:blip r:embed="rId3">
            <a:alphaModFix/>
          </a:blip>
          <a:srcRect b="9533" l="18051" r="9740" t="9743"/>
          <a:stretch/>
        </p:blipFill>
        <p:spPr>
          <a:xfrm>
            <a:off x="0" y="0"/>
            <a:ext cx="3450678" cy="5143501"/>
          </a:xfrm>
          <a:prstGeom prst="rect">
            <a:avLst/>
          </a:prstGeom>
          <a:noFill/>
          <a:ln>
            <a:noFill/>
          </a:ln>
        </p:spPr>
      </p:pic>
      <p:sp>
        <p:nvSpPr>
          <p:cNvPr id="233" name="Google Shape;233;p32"/>
          <p:cNvSpPr/>
          <p:nvPr/>
        </p:nvSpPr>
        <p:spPr>
          <a:xfrm>
            <a:off x="5094050" y="-39900"/>
            <a:ext cx="4066800" cy="2415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txBox="1"/>
          <p:nvPr/>
        </p:nvSpPr>
        <p:spPr>
          <a:xfrm>
            <a:off x="5319950" y="169350"/>
            <a:ext cx="3615000" cy="24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4">
                  <a:extLst>
                    <a:ext uri="{A12FA001-AC4F-418D-AE19-62706E023703}">
                      <ahyp:hlinkClr val="tx"/>
                    </a:ext>
                  </a:extLst>
                </a:hlinkClick>
              </a:rPr>
              <a:t>1.  What do you see?</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5">
                  <a:extLst>
                    <a:ext uri="{A12FA001-AC4F-418D-AE19-62706E023703}">
                      <ahyp:hlinkClr val="tx"/>
                    </a:ext>
                  </a:extLst>
                </a:hlinkClick>
              </a:rPr>
              <a:t>2.  What is going on in this art object?</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6">
                  <a:extLst>
                    <a:ext uri="{A12FA001-AC4F-418D-AE19-62706E023703}">
                      <ahyp:hlinkClr val="tx"/>
                    </a:ext>
                  </a:extLst>
                </a:hlinkClick>
              </a:rPr>
              <a:t>3. What makes you say that?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7">
                  <a:extLst>
                    <a:ext uri="{A12FA001-AC4F-418D-AE19-62706E023703}">
                      <ahyp:hlinkClr val="tx"/>
                    </a:ext>
                  </a:extLst>
                </a:hlinkClick>
              </a:rPr>
              <a:t>4. What else can you find?   </a:t>
            </a:r>
            <a:r>
              <a:rPr lang="en" sz="1600" u="sng">
                <a:solidFill>
                  <a:srgbClr val="FFFFFF"/>
                </a:solidFill>
                <a:latin typeface="Avenir"/>
                <a:ea typeface="Avenir"/>
                <a:cs typeface="Avenir"/>
                <a:sym typeface="Avenir"/>
                <a:hlinkClick action="ppaction://hlinksldjump" r:id="rId8">
                  <a:extLst>
                    <a:ext uri="{A12FA001-AC4F-418D-AE19-62706E023703}">
                      <ahyp:hlinkClr val="tx"/>
                    </a:ext>
                  </a:extLst>
                </a:hlinkClick>
              </a:rPr>
              <a:t> </a:t>
            </a:r>
            <a:r>
              <a:rPr i="1" lang="en" sz="1600" u="sng">
                <a:solidFill>
                  <a:srgbClr val="FFFFFF"/>
                </a:solidFill>
                <a:latin typeface="Avenir"/>
                <a:ea typeface="Avenir"/>
                <a:cs typeface="Avenir"/>
                <a:sym typeface="Avenir"/>
                <a:hlinkClick action="ppaction://hlinksldjump" r:id="rId9">
                  <a:extLst>
                    <a:ext uri="{A12FA001-AC4F-418D-AE19-62706E023703}">
                      <ahyp:hlinkClr val="tx"/>
                    </a:ext>
                  </a:extLst>
                </a:hlinkClick>
              </a:rPr>
              <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33"/>
          <p:cNvPicPr preferRelativeResize="0"/>
          <p:nvPr/>
        </p:nvPicPr>
        <p:blipFill rotWithShape="1">
          <a:blip r:embed="rId3">
            <a:alphaModFix/>
          </a:blip>
          <a:srcRect b="32455" l="18167" r="25271" t="21338"/>
          <a:stretch/>
        </p:blipFill>
        <p:spPr>
          <a:xfrm>
            <a:off x="3938850" y="0"/>
            <a:ext cx="2839050" cy="3092552"/>
          </a:xfrm>
          <a:prstGeom prst="rect">
            <a:avLst/>
          </a:prstGeom>
          <a:noFill/>
          <a:ln>
            <a:noFill/>
          </a:ln>
        </p:spPr>
      </p:pic>
      <p:pic>
        <p:nvPicPr>
          <p:cNvPr id="240" name="Google Shape;240;p33"/>
          <p:cNvPicPr preferRelativeResize="0"/>
          <p:nvPr/>
        </p:nvPicPr>
        <p:blipFill rotWithShape="1">
          <a:blip r:embed="rId4">
            <a:alphaModFix/>
          </a:blip>
          <a:srcRect b="4652" l="0" r="7037" t="4306"/>
          <a:stretch/>
        </p:blipFill>
        <p:spPr>
          <a:xfrm>
            <a:off x="0" y="0"/>
            <a:ext cx="3938849" cy="5143501"/>
          </a:xfrm>
          <a:prstGeom prst="rect">
            <a:avLst/>
          </a:prstGeom>
          <a:noFill/>
          <a:ln>
            <a:noFill/>
          </a:ln>
        </p:spPr>
      </p:pic>
      <p:pic>
        <p:nvPicPr>
          <p:cNvPr id="241" name="Google Shape;241;p33"/>
          <p:cNvPicPr preferRelativeResize="0"/>
          <p:nvPr/>
        </p:nvPicPr>
        <p:blipFill rotWithShape="1">
          <a:blip r:embed="rId5">
            <a:alphaModFix/>
          </a:blip>
          <a:srcRect b="12227" l="10207" r="8591" t="9088"/>
          <a:stretch/>
        </p:blipFill>
        <p:spPr>
          <a:xfrm>
            <a:off x="6750338" y="0"/>
            <a:ext cx="2393660" cy="3092552"/>
          </a:xfrm>
          <a:prstGeom prst="rect">
            <a:avLst/>
          </a:prstGeom>
          <a:noFill/>
          <a:ln>
            <a:noFill/>
          </a:ln>
        </p:spPr>
      </p:pic>
      <p:sp>
        <p:nvSpPr>
          <p:cNvPr id="242" name="Google Shape;242;p33"/>
          <p:cNvSpPr txBox="1"/>
          <p:nvPr/>
        </p:nvSpPr>
        <p:spPr>
          <a:xfrm>
            <a:off x="4024900" y="4491000"/>
            <a:ext cx="2144700" cy="6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Stephanie H. Shih</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i="1" lang="en" sz="1000">
                <a:solidFill>
                  <a:schemeClr val="dk1"/>
                </a:solidFill>
                <a:latin typeface="Avenir"/>
                <a:ea typeface="Avenir"/>
                <a:cs typeface="Avenir"/>
                <a:sym typeface="Avenir"/>
              </a:rPr>
              <a:t>Pantry, </a:t>
            </a:r>
            <a:r>
              <a:rPr lang="en" sz="1000">
                <a:solidFill>
                  <a:schemeClr val="dk1"/>
                </a:solidFill>
                <a:latin typeface="Avenir"/>
                <a:ea typeface="Avenir"/>
                <a:cs typeface="Avenir"/>
                <a:sym typeface="Avenir"/>
              </a:rPr>
              <a:t>2018, Ceramic,</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a:solidFill>
                  <a:schemeClr val="dk1"/>
                </a:solidFill>
                <a:latin typeface="Avenir"/>
                <a:ea typeface="Avenir"/>
                <a:cs typeface="Avenir"/>
                <a:sym typeface="Avenir"/>
              </a:rPr>
              <a:t>54 x 22 x 76 inches</a:t>
            </a:r>
            <a:endParaRPr sz="1000">
              <a:solidFill>
                <a:schemeClr val="dk1"/>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4"/>
          <p:cNvSpPr txBox="1"/>
          <p:nvPr/>
        </p:nvSpPr>
        <p:spPr>
          <a:xfrm>
            <a:off x="458400" y="691225"/>
            <a:ext cx="4113600" cy="346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u="sng">
                <a:solidFill>
                  <a:schemeClr val="dk1"/>
                </a:solidFill>
              </a:rPr>
              <a:t>Wanxin Zhang</a:t>
            </a:r>
            <a:r>
              <a:rPr lang="en" sz="1200">
                <a:solidFill>
                  <a:schemeClr val="dk1"/>
                </a:solidFill>
                <a:latin typeface="Avenir"/>
                <a:ea typeface="Avenir"/>
                <a:cs typeface="Avenir"/>
                <a:sym typeface="Avenir"/>
              </a:rPr>
              <a:t> (b. 1961) was born and educated in China and graduated from the prestigious LuXun Academy of Fine Art in Sculpture in 1985. In 1992, he relocated to San Francisco with his wife and young child knowing little English and driven by his desire to pursue an artistic career. He immersed himself in the regional art scene, influenced by Manuel Neri, Robert Arneson, and Viola Frey.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dk1"/>
                </a:solidFill>
                <a:latin typeface="Avenir"/>
                <a:ea typeface="Avenir"/>
                <a:cs typeface="Avenir"/>
                <a:sym typeface="Avenir"/>
              </a:rPr>
              <a:t>“As a Chinese person, clay is in my blood. Clay and ceramics have been an integral part of Chinese culture for millennia…At the same time, having distance from China is what freed me to utilize these materials to fit my personal narrative.”</a:t>
            </a:r>
            <a:endParaRPr sz="12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100">
              <a:solidFill>
                <a:schemeClr val="dk1"/>
              </a:solidFill>
              <a:latin typeface="Avenir"/>
              <a:ea typeface="Avenir"/>
              <a:cs typeface="Avenir"/>
              <a:sym typeface="Avenir"/>
            </a:endParaRPr>
          </a:p>
        </p:txBody>
      </p:sp>
      <p:pic>
        <p:nvPicPr>
          <p:cNvPr id="248" name="Google Shape;248;p34"/>
          <p:cNvPicPr preferRelativeResize="0"/>
          <p:nvPr/>
        </p:nvPicPr>
        <p:blipFill>
          <a:blip r:embed="rId3">
            <a:alphaModFix/>
          </a:blip>
          <a:stretch>
            <a:fillRect/>
          </a:stretch>
        </p:blipFill>
        <p:spPr>
          <a:xfrm>
            <a:off x="5240575" y="0"/>
            <a:ext cx="3903425" cy="5204574"/>
          </a:xfrm>
          <a:prstGeom prst="rect">
            <a:avLst/>
          </a:prstGeom>
          <a:noFill/>
          <a:ln>
            <a:noFill/>
          </a:ln>
        </p:spPr>
      </p:pic>
      <p:sp>
        <p:nvSpPr>
          <p:cNvPr id="249" name="Google Shape;249;p34"/>
          <p:cNvSpPr txBox="1"/>
          <p:nvPr/>
        </p:nvSpPr>
        <p:spPr>
          <a:xfrm>
            <a:off x="3208375" y="4523100"/>
            <a:ext cx="2032200" cy="468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Wanxin Zhang</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i="1" lang="en" sz="1000">
                <a:solidFill>
                  <a:schemeClr val="dk1"/>
                </a:solidFill>
                <a:latin typeface="Avenir"/>
                <a:ea typeface="Avenir"/>
                <a:cs typeface="Avenir"/>
                <a:sym typeface="Avenir"/>
              </a:rPr>
              <a:t>Portrait</a:t>
            </a:r>
            <a:endParaRPr b="1" i="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Photo Credit: Diane Ding</a:t>
            </a:r>
            <a:endParaRPr b="1" sz="1000">
              <a:solidFill>
                <a:schemeClr val="dk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p:nvPr/>
        </p:nvSpPr>
        <p:spPr>
          <a:xfrm>
            <a:off x="5077200" y="0"/>
            <a:ext cx="4066800" cy="2415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35"/>
          <p:cNvPicPr preferRelativeResize="0"/>
          <p:nvPr/>
        </p:nvPicPr>
        <p:blipFill>
          <a:blip r:embed="rId3">
            <a:alphaModFix/>
          </a:blip>
          <a:stretch>
            <a:fillRect/>
          </a:stretch>
        </p:blipFill>
        <p:spPr>
          <a:xfrm>
            <a:off x="0" y="0"/>
            <a:ext cx="3852603" cy="5143501"/>
          </a:xfrm>
          <a:prstGeom prst="rect">
            <a:avLst/>
          </a:prstGeom>
          <a:noFill/>
          <a:ln>
            <a:noFill/>
          </a:ln>
        </p:spPr>
      </p:pic>
      <p:sp>
        <p:nvSpPr>
          <p:cNvPr id="256" name="Google Shape;256;p35"/>
          <p:cNvSpPr txBox="1"/>
          <p:nvPr/>
        </p:nvSpPr>
        <p:spPr>
          <a:xfrm>
            <a:off x="3836250" y="4242600"/>
            <a:ext cx="1759200" cy="8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Wanxin Zhang</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i="1" lang="en" sz="1000">
                <a:solidFill>
                  <a:schemeClr val="dk1"/>
                </a:solidFill>
                <a:latin typeface="Avenir"/>
                <a:ea typeface="Avenir"/>
                <a:cs typeface="Avenir"/>
                <a:sym typeface="Avenir"/>
              </a:rPr>
              <a:t>What’s up II, </a:t>
            </a:r>
            <a:r>
              <a:rPr b="1" lang="en" sz="1000">
                <a:solidFill>
                  <a:schemeClr val="dk1"/>
                </a:solidFill>
                <a:latin typeface="Avenir"/>
                <a:ea typeface="Avenir"/>
                <a:cs typeface="Avenir"/>
                <a:sym typeface="Avenir"/>
              </a:rPr>
              <a:t>2011, High-fired paper clay with glazes and underglazes,</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26 x 42 x 16 inches</a:t>
            </a:r>
            <a:endParaRPr b="1" sz="1000">
              <a:solidFill>
                <a:schemeClr val="dk1"/>
              </a:solidFill>
              <a:latin typeface="Avenir"/>
              <a:ea typeface="Avenir"/>
              <a:cs typeface="Avenir"/>
              <a:sym typeface="Avenir"/>
            </a:endParaRPr>
          </a:p>
        </p:txBody>
      </p:sp>
      <p:sp>
        <p:nvSpPr>
          <p:cNvPr id="257" name="Google Shape;257;p35"/>
          <p:cNvSpPr txBox="1"/>
          <p:nvPr/>
        </p:nvSpPr>
        <p:spPr>
          <a:xfrm>
            <a:off x="5412325" y="212475"/>
            <a:ext cx="3615000" cy="24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4">
                  <a:extLst>
                    <a:ext uri="{A12FA001-AC4F-418D-AE19-62706E023703}">
                      <ahyp:hlinkClr val="tx"/>
                    </a:ext>
                  </a:extLst>
                </a:hlinkClick>
              </a:rPr>
              <a:t>1.  What do you see?</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5">
                  <a:extLst>
                    <a:ext uri="{A12FA001-AC4F-418D-AE19-62706E023703}">
                      <ahyp:hlinkClr val="tx"/>
                    </a:ext>
                  </a:extLst>
                </a:hlinkClick>
              </a:rPr>
              <a:t>2.  What is going on in this art object?</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6">
                  <a:extLst>
                    <a:ext uri="{A12FA001-AC4F-418D-AE19-62706E023703}">
                      <ahyp:hlinkClr val="tx"/>
                    </a:ext>
                  </a:extLst>
                </a:hlinkClick>
              </a:rPr>
              <a:t>3. What makes you say that?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7">
                  <a:extLst>
                    <a:ext uri="{A12FA001-AC4F-418D-AE19-62706E023703}">
                      <ahyp:hlinkClr val="tx"/>
                    </a:ext>
                  </a:extLst>
                </a:hlinkClick>
              </a:rPr>
              <a:t>4. What else can you find?   </a:t>
            </a:r>
            <a:r>
              <a:rPr lang="en" sz="1600" u="sng">
                <a:solidFill>
                  <a:srgbClr val="FFFFFF"/>
                </a:solidFill>
                <a:latin typeface="Avenir"/>
                <a:ea typeface="Avenir"/>
                <a:cs typeface="Avenir"/>
                <a:sym typeface="Avenir"/>
                <a:hlinkClick action="ppaction://hlinksldjump" r:id="rId8">
                  <a:extLst>
                    <a:ext uri="{A12FA001-AC4F-418D-AE19-62706E023703}">
                      <ahyp:hlinkClr val="tx"/>
                    </a:ext>
                  </a:extLst>
                </a:hlinkClick>
              </a:rPr>
              <a:t> </a:t>
            </a:r>
            <a:r>
              <a:rPr i="1" lang="en" sz="1600" u="sng">
                <a:solidFill>
                  <a:srgbClr val="FFFFFF"/>
                </a:solidFill>
                <a:latin typeface="Avenir"/>
                <a:ea typeface="Avenir"/>
                <a:cs typeface="Avenir"/>
                <a:sym typeface="Avenir"/>
                <a:hlinkClick action="ppaction://hlinksldjump" r:id="rId9">
                  <a:extLst>
                    <a:ext uri="{A12FA001-AC4F-418D-AE19-62706E023703}">
                      <ahyp:hlinkClr val="tx"/>
                    </a:ext>
                  </a:extLst>
                </a:hlinkClick>
              </a:rPr>
              <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6"/>
          <p:cNvPicPr preferRelativeResize="0"/>
          <p:nvPr/>
        </p:nvPicPr>
        <p:blipFill>
          <a:blip r:embed="rId3">
            <a:alphaModFix/>
          </a:blip>
          <a:stretch>
            <a:fillRect/>
          </a:stretch>
        </p:blipFill>
        <p:spPr>
          <a:xfrm>
            <a:off x="0" y="0"/>
            <a:ext cx="3852603" cy="5143501"/>
          </a:xfrm>
          <a:prstGeom prst="rect">
            <a:avLst/>
          </a:prstGeom>
          <a:noFill/>
          <a:ln>
            <a:noFill/>
          </a:ln>
        </p:spPr>
      </p:pic>
      <p:pic>
        <p:nvPicPr>
          <p:cNvPr id="263" name="Google Shape;263;p36"/>
          <p:cNvPicPr preferRelativeResize="0"/>
          <p:nvPr/>
        </p:nvPicPr>
        <p:blipFill>
          <a:blip r:embed="rId4">
            <a:alphaModFix/>
          </a:blip>
          <a:stretch>
            <a:fillRect/>
          </a:stretch>
        </p:blipFill>
        <p:spPr>
          <a:xfrm>
            <a:off x="3852600" y="0"/>
            <a:ext cx="3852599" cy="5143496"/>
          </a:xfrm>
          <a:prstGeom prst="rect">
            <a:avLst/>
          </a:prstGeom>
          <a:noFill/>
          <a:ln>
            <a:noFill/>
          </a:ln>
        </p:spPr>
      </p:pic>
      <p:sp>
        <p:nvSpPr>
          <p:cNvPr id="264" name="Google Shape;264;p36"/>
          <p:cNvSpPr txBox="1"/>
          <p:nvPr/>
        </p:nvSpPr>
        <p:spPr>
          <a:xfrm>
            <a:off x="7705200" y="4037800"/>
            <a:ext cx="1274400" cy="8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venir"/>
                <a:ea typeface="Avenir"/>
                <a:cs typeface="Avenir"/>
                <a:sym typeface="Avenir"/>
              </a:rPr>
              <a:t>Wanxin Zhang</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i="1" lang="en" sz="1000">
                <a:solidFill>
                  <a:schemeClr val="dk1"/>
                </a:solidFill>
                <a:latin typeface="Avenir"/>
                <a:ea typeface="Avenir"/>
                <a:cs typeface="Avenir"/>
                <a:sym typeface="Avenir"/>
              </a:rPr>
              <a:t>What’s up II, </a:t>
            </a:r>
            <a:r>
              <a:rPr b="1" lang="en" sz="1000">
                <a:solidFill>
                  <a:schemeClr val="dk1"/>
                </a:solidFill>
                <a:latin typeface="Avenir"/>
                <a:ea typeface="Avenir"/>
                <a:cs typeface="Avenir"/>
                <a:sym typeface="Avenir"/>
              </a:rPr>
              <a:t>2011, High-fired paper clay with glazes and underglazes,</a:t>
            </a:r>
            <a:endParaRPr b="1" sz="1000">
              <a:solidFill>
                <a:schemeClr val="dk1"/>
              </a:solidFill>
              <a:latin typeface="Avenir"/>
              <a:ea typeface="Avenir"/>
              <a:cs typeface="Avenir"/>
              <a:sym typeface="Avenir"/>
            </a:endParaRPr>
          </a:p>
          <a:p>
            <a:pPr indent="0" lvl="0" marL="0" rtl="0" algn="l">
              <a:spcBef>
                <a:spcPts val="0"/>
              </a:spcBef>
              <a:spcAft>
                <a:spcPts val="0"/>
              </a:spcAft>
              <a:buNone/>
            </a:pPr>
            <a:r>
              <a:rPr b="1" lang="en" sz="1000">
                <a:solidFill>
                  <a:schemeClr val="dk1"/>
                </a:solidFill>
                <a:latin typeface="Avenir"/>
                <a:ea typeface="Avenir"/>
                <a:cs typeface="Avenir"/>
                <a:sym typeface="Avenir"/>
              </a:rPr>
              <a:t>26 x 42 x 16 inches</a:t>
            </a:r>
            <a:endParaRPr b="1" sz="1000">
              <a:solidFill>
                <a:schemeClr val="dk1"/>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p:nvPr/>
        </p:nvSpPr>
        <p:spPr>
          <a:xfrm>
            <a:off x="2488050" y="-1334200"/>
            <a:ext cx="9081900" cy="9315600"/>
          </a:xfrm>
          <a:prstGeom prst="ellipse">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7"/>
          <p:cNvSpPr txBox="1"/>
          <p:nvPr/>
        </p:nvSpPr>
        <p:spPr>
          <a:xfrm>
            <a:off x="72175" y="186775"/>
            <a:ext cx="37311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34343"/>
                </a:solidFill>
                <a:highlight>
                  <a:srgbClr val="FFFFFF"/>
                </a:highlight>
                <a:latin typeface="Avenir"/>
                <a:ea typeface="Avenir"/>
                <a:cs typeface="Avenir"/>
                <a:sym typeface="Avenir"/>
              </a:rPr>
              <a:t>Helpful Links</a:t>
            </a:r>
            <a:endParaRPr sz="2600">
              <a:solidFill>
                <a:srgbClr val="434343"/>
              </a:solidFill>
              <a:latin typeface="Avenir"/>
              <a:ea typeface="Avenir"/>
              <a:cs typeface="Avenir"/>
              <a:sym typeface="Avenir"/>
            </a:endParaRPr>
          </a:p>
        </p:txBody>
      </p:sp>
      <p:sp>
        <p:nvSpPr>
          <p:cNvPr id="271" name="Google Shape;271;p37"/>
          <p:cNvSpPr txBox="1"/>
          <p:nvPr/>
        </p:nvSpPr>
        <p:spPr>
          <a:xfrm>
            <a:off x="3267175" y="1168400"/>
            <a:ext cx="4967400" cy="4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nir"/>
                <a:ea typeface="Avenir"/>
                <a:cs typeface="Avenir"/>
                <a:sym typeface="Avenir"/>
              </a:rPr>
              <a:t>To see the full </a:t>
            </a:r>
            <a:r>
              <a:rPr i="1" lang="en">
                <a:solidFill>
                  <a:srgbClr val="FFFFFF"/>
                </a:solidFill>
                <a:latin typeface="Avenir"/>
                <a:ea typeface="Avenir"/>
                <a:cs typeface="Avenir"/>
                <a:sym typeface="Avenir"/>
              </a:rPr>
              <a:t>Making in Between Contemporary Chinese American Ceramics</a:t>
            </a:r>
            <a:r>
              <a:rPr lang="en">
                <a:solidFill>
                  <a:srgbClr val="FFFFFF"/>
                </a:solidFill>
                <a:latin typeface="Avenir"/>
                <a:ea typeface="Avenir"/>
                <a:cs typeface="Avenir"/>
                <a:sym typeface="Avenir"/>
              </a:rPr>
              <a:t> exhibition, click </a:t>
            </a:r>
            <a:r>
              <a:rPr lang="en" u="sng">
                <a:solidFill>
                  <a:srgbClr val="FFFFFF"/>
                </a:solidFill>
                <a:latin typeface="Avenir"/>
                <a:ea typeface="Avenir"/>
                <a:cs typeface="Avenir"/>
                <a:sym typeface="Avenir"/>
                <a:hlinkClick r:id="rId3">
                  <a:extLst>
                    <a:ext uri="{A12FA001-AC4F-418D-AE19-62706E023703}">
                      <ahyp:hlinkClr val="tx"/>
                    </a:ext>
                  </a:extLst>
                </a:hlinkClick>
              </a:rPr>
              <a:t>here</a:t>
            </a:r>
            <a:r>
              <a:rPr lang="en">
                <a:solidFill>
                  <a:srgbClr val="FFFFFF"/>
                </a:solidFill>
                <a:latin typeface="Avenir"/>
                <a:ea typeface="Avenir"/>
                <a:cs typeface="Avenir"/>
                <a:sym typeface="Avenir"/>
              </a:rPr>
              <a:t>.</a:t>
            </a:r>
            <a:endParaRPr>
              <a:solidFill>
                <a:srgbClr val="FFFFFF"/>
              </a:solidFill>
              <a:latin typeface="Avenir"/>
              <a:ea typeface="Avenir"/>
              <a:cs typeface="Avenir"/>
              <a:sym typeface="Avenir"/>
            </a:endParaRPr>
          </a:p>
        </p:txBody>
      </p:sp>
      <p:sp>
        <p:nvSpPr>
          <p:cNvPr id="272" name="Google Shape;272;p37"/>
          <p:cNvSpPr txBox="1"/>
          <p:nvPr/>
        </p:nvSpPr>
        <p:spPr>
          <a:xfrm>
            <a:off x="2754700" y="3082100"/>
            <a:ext cx="5208000" cy="4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nir"/>
                <a:ea typeface="Avenir"/>
                <a:cs typeface="Avenir"/>
                <a:sym typeface="Avenir"/>
              </a:rPr>
              <a:t>To learn more about the principles of design, click </a:t>
            </a:r>
            <a:r>
              <a:rPr lang="en" u="sng">
                <a:solidFill>
                  <a:srgbClr val="FFFFFF"/>
                </a:solidFill>
                <a:latin typeface="Avenir"/>
                <a:ea typeface="Avenir"/>
                <a:cs typeface="Avenir"/>
                <a:sym typeface="Avenir"/>
                <a:hlinkClick r:id="rId4">
                  <a:extLst>
                    <a:ext uri="{A12FA001-AC4F-418D-AE19-62706E023703}">
                      <ahyp:hlinkClr val="tx"/>
                    </a:ext>
                  </a:extLst>
                </a:hlinkClick>
              </a:rPr>
              <a:t>here.</a:t>
            </a:r>
            <a:endParaRPr>
              <a:solidFill>
                <a:srgbClr val="FFFFFF"/>
              </a:solidFill>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p:txBody>
      </p:sp>
      <p:sp>
        <p:nvSpPr>
          <p:cNvPr id="273" name="Google Shape;273;p37"/>
          <p:cNvSpPr txBox="1"/>
          <p:nvPr/>
        </p:nvSpPr>
        <p:spPr>
          <a:xfrm>
            <a:off x="2809975" y="2201450"/>
            <a:ext cx="6431400" cy="4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nir"/>
                <a:ea typeface="Avenir"/>
                <a:cs typeface="Avenir"/>
                <a:sym typeface="Avenir"/>
              </a:rPr>
              <a:t>For a more in depth look at the themes in </a:t>
            </a:r>
            <a:r>
              <a:rPr i="1" lang="en">
                <a:solidFill>
                  <a:srgbClr val="FFFFFF"/>
                </a:solidFill>
                <a:latin typeface="Avenir"/>
                <a:ea typeface="Avenir"/>
                <a:cs typeface="Avenir"/>
                <a:sym typeface="Avenir"/>
              </a:rPr>
              <a:t>Making in Between,</a:t>
            </a:r>
            <a:r>
              <a:rPr lang="en">
                <a:solidFill>
                  <a:srgbClr val="FFFFFF"/>
                </a:solidFill>
                <a:latin typeface="Avenir"/>
                <a:ea typeface="Avenir"/>
                <a:cs typeface="Avenir"/>
                <a:sym typeface="Avenir"/>
              </a:rPr>
              <a:t> click </a:t>
            </a:r>
            <a:r>
              <a:rPr lang="en" u="sng">
                <a:solidFill>
                  <a:srgbClr val="FFFFFF"/>
                </a:solidFill>
                <a:latin typeface="Avenir"/>
                <a:ea typeface="Avenir"/>
                <a:cs typeface="Avenir"/>
                <a:sym typeface="Avenir"/>
                <a:hlinkClick r:id="rId5">
                  <a:extLst>
                    <a:ext uri="{A12FA001-AC4F-418D-AE19-62706E023703}">
                      <ahyp:hlinkClr val="tx"/>
                    </a:ext>
                  </a:extLst>
                </a:hlinkClick>
              </a:rPr>
              <a:t>here</a:t>
            </a:r>
            <a:endParaRPr>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0000"/>
              </a:solidFill>
              <a:latin typeface="Avenir"/>
              <a:ea typeface="Avenir"/>
              <a:cs typeface="Avenir"/>
              <a:sym typeface="Avenir"/>
            </a:endParaRPr>
          </a:p>
          <a:p>
            <a:pPr indent="0" lvl="0" marL="0" rtl="0" algn="l">
              <a:spcBef>
                <a:spcPts val="0"/>
              </a:spcBef>
              <a:spcAft>
                <a:spcPts val="0"/>
              </a:spcAft>
              <a:buNone/>
            </a:pPr>
            <a:r>
              <a:t/>
            </a:r>
            <a:endParaRPr sz="1100">
              <a:latin typeface="Avenir"/>
              <a:ea typeface="Avenir"/>
              <a:cs typeface="Avenir"/>
              <a:sym typeface="Avenir"/>
            </a:endParaRPr>
          </a:p>
        </p:txBody>
      </p:sp>
      <p:sp>
        <p:nvSpPr>
          <p:cNvPr id="274" name="Google Shape;274;p37"/>
          <p:cNvSpPr txBox="1"/>
          <p:nvPr/>
        </p:nvSpPr>
        <p:spPr>
          <a:xfrm>
            <a:off x="2981650" y="4038950"/>
            <a:ext cx="46548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nir"/>
                <a:ea typeface="Avenir"/>
                <a:cs typeface="Avenir"/>
                <a:sym typeface="Avenir"/>
              </a:rPr>
              <a:t>To learn more about the elements of art, click </a:t>
            </a:r>
            <a:r>
              <a:rPr lang="en" u="sng">
                <a:solidFill>
                  <a:srgbClr val="FFFFFF"/>
                </a:solidFill>
                <a:latin typeface="Avenir"/>
                <a:ea typeface="Avenir"/>
                <a:cs typeface="Avenir"/>
                <a:sym typeface="Avenir"/>
                <a:hlinkClick r:id="rId6">
                  <a:extLst>
                    <a:ext uri="{A12FA001-AC4F-418D-AE19-62706E023703}">
                      <ahyp:hlinkClr val="tx"/>
                    </a:ext>
                  </a:extLst>
                </a:hlinkClick>
              </a:rPr>
              <a:t>here</a:t>
            </a:r>
            <a:endParaRPr sz="17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8"/>
          <p:cNvSpPr txBox="1"/>
          <p:nvPr/>
        </p:nvSpPr>
        <p:spPr>
          <a:xfrm>
            <a:off x="5515500" y="0"/>
            <a:ext cx="3628500" cy="549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000">
                <a:solidFill>
                  <a:srgbClr val="434343"/>
                </a:solidFill>
                <a:latin typeface="Avenir"/>
                <a:ea typeface="Avenir"/>
                <a:cs typeface="Avenir"/>
                <a:sym typeface="Avenir"/>
              </a:rPr>
              <a:t>Exhibition Acknowledgments</a:t>
            </a:r>
            <a:endParaRPr sz="2000">
              <a:solidFill>
                <a:srgbClr val="434343"/>
              </a:solidFill>
              <a:latin typeface="Avenir"/>
              <a:ea typeface="Avenir"/>
              <a:cs typeface="Avenir"/>
              <a:sym typeface="Avenir"/>
            </a:endParaRPr>
          </a:p>
        </p:txBody>
      </p:sp>
      <p:sp>
        <p:nvSpPr>
          <p:cNvPr id="280" name="Google Shape;280;p38"/>
          <p:cNvSpPr/>
          <p:nvPr/>
        </p:nvSpPr>
        <p:spPr>
          <a:xfrm>
            <a:off x="-61100" y="1417200"/>
            <a:ext cx="6450900" cy="3897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8"/>
          <p:cNvSpPr txBox="1"/>
          <p:nvPr/>
        </p:nvSpPr>
        <p:spPr>
          <a:xfrm>
            <a:off x="109950" y="1649350"/>
            <a:ext cx="5937600" cy="3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nir"/>
                <a:ea typeface="Avenir"/>
                <a:cs typeface="Avenir"/>
                <a:sym typeface="Avenir"/>
              </a:rPr>
              <a:t>The following individuals and organizations are acknowledged, with gratitude, for making this exhibition possible.</a:t>
            </a:r>
            <a:endParaRPr>
              <a:solidFill>
                <a:srgbClr val="FFFFFF"/>
              </a:solidFill>
              <a:latin typeface="Avenir"/>
              <a:ea typeface="Avenir"/>
              <a:cs typeface="Avenir"/>
              <a:sym typeface="Avenir"/>
            </a:endParaRPr>
          </a:p>
          <a:p>
            <a:pPr indent="0" lvl="0" marL="0" rtl="0" algn="l">
              <a:spcBef>
                <a:spcPts val="0"/>
              </a:spcBef>
              <a:spcAft>
                <a:spcPts val="0"/>
              </a:spcAft>
              <a:buNone/>
            </a:pPr>
            <a:r>
              <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Anonymous</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DEW Foundation</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Jason Lau</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Los Angeles County Department of Arts and Culture</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Pasadena Art Alliance</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Ralph M. Parsons Foundation</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Ruth &amp; Joseph C. Reed Foundation for the Arts</a:t>
            </a:r>
            <a:endParaRPr>
              <a:solidFill>
                <a:srgbClr val="FFFFFF"/>
              </a:solidFill>
              <a:latin typeface="Avenir"/>
              <a:ea typeface="Avenir"/>
              <a:cs typeface="Avenir"/>
              <a:sym typeface="Avenir"/>
            </a:endParaRPr>
          </a:p>
          <a:p>
            <a:pPr indent="0" lvl="0" marL="0" rtl="0" algn="l">
              <a:spcBef>
                <a:spcPts val="0"/>
              </a:spcBef>
              <a:spcAft>
                <a:spcPts val="0"/>
              </a:spcAft>
              <a:buNone/>
            </a:pPr>
            <a:r>
              <a:rPr lang="en">
                <a:solidFill>
                  <a:srgbClr val="FFFFFF"/>
                </a:solidFill>
                <a:latin typeface="Avenir"/>
                <a:ea typeface="Avenir"/>
                <a:cs typeface="Avenir"/>
                <a:sym typeface="Avenir"/>
              </a:rPr>
              <a:t>Susan &amp; John Sasaki</a:t>
            </a:r>
            <a:endParaRPr>
              <a:solidFill>
                <a:srgbClr val="FFFFFF"/>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5"/>
          <p:cNvSpPr/>
          <p:nvPr/>
        </p:nvSpPr>
        <p:spPr>
          <a:xfrm>
            <a:off x="-564625" y="-485650"/>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92" name="Google Shape;92;p15"/>
          <p:cNvSpPr/>
          <p:nvPr/>
        </p:nvSpPr>
        <p:spPr>
          <a:xfrm>
            <a:off x="3714075" y="2199125"/>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5"/>
          <p:cNvSpPr txBox="1"/>
          <p:nvPr/>
        </p:nvSpPr>
        <p:spPr>
          <a:xfrm flipH="1">
            <a:off x="4044375" y="2358525"/>
            <a:ext cx="45111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lt1"/>
              </a:solidFill>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Spend 30 seconds looking at the artwork and describe what you see.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Do not attempt to interpret what you are seeing, or guess why the artist made the decisions they did.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It can be helpful to list how the artist is using the </a:t>
            </a:r>
            <a:r>
              <a:rPr lang="en" sz="1600" u="sng">
                <a:solidFill>
                  <a:schemeClr val="lt1"/>
                </a:solidFill>
                <a:latin typeface="Avenir"/>
                <a:ea typeface="Avenir"/>
                <a:cs typeface="Avenir"/>
                <a:sym typeface="Avenir"/>
                <a:hlinkClick r:id="rId3">
                  <a:extLst>
                    <a:ext uri="{A12FA001-AC4F-418D-AE19-62706E023703}">
                      <ahyp:hlinkClr val="tx"/>
                    </a:ext>
                  </a:extLst>
                </a:hlinkClick>
              </a:rPr>
              <a:t>principles of design</a:t>
            </a:r>
            <a:r>
              <a:rPr lang="en" sz="1600">
                <a:solidFill>
                  <a:schemeClr val="lt1"/>
                </a:solidFill>
                <a:latin typeface="Avenir"/>
                <a:ea typeface="Avenir"/>
                <a:cs typeface="Avenir"/>
                <a:sym typeface="Avenir"/>
              </a:rPr>
              <a:t> during this step. </a:t>
            </a:r>
            <a:endParaRPr sz="2000"/>
          </a:p>
        </p:txBody>
      </p:sp>
      <p:sp>
        <p:nvSpPr>
          <p:cNvPr id="94" name="Google Shape;94;p15"/>
          <p:cNvSpPr txBox="1"/>
          <p:nvPr/>
        </p:nvSpPr>
        <p:spPr>
          <a:xfrm>
            <a:off x="2236275" y="956225"/>
            <a:ext cx="39975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do you see?</a:t>
            </a:r>
            <a:endParaRPr sz="3600">
              <a:solidFill>
                <a:srgbClr val="434343"/>
              </a:solidFill>
              <a:latin typeface="Avenir"/>
              <a:ea typeface="Avenir"/>
              <a:cs typeface="Avenir"/>
              <a:sym typeface="Avenir"/>
            </a:endParaRPr>
          </a:p>
        </p:txBody>
      </p:sp>
      <p:sp>
        <p:nvSpPr>
          <p:cNvPr id="95" name="Google Shape;95;p15"/>
          <p:cNvSpPr txBox="1"/>
          <p:nvPr/>
        </p:nvSpPr>
        <p:spPr>
          <a:xfrm>
            <a:off x="406675" y="133850"/>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1</a:t>
            </a:r>
            <a:endParaRPr sz="9600">
              <a:solidFill>
                <a:srgbClr val="FFFFFF"/>
              </a:solidFill>
            </a:endParaRPr>
          </a:p>
        </p:txBody>
      </p:sp>
      <p:sp>
        <p:nvSpPr>
          <p:cNvPr id="96" name="Google Shape;96;p15">
            <a:hlinkClick/>
          </p:cNvPr>
          <p:cNvSpPr/>
          <p:nvPr/>
        </p:nvSpPr>
        <p:spPr>
          <a:xfrm rot="5400000">
            <a:off x="8552925" y="4587788"/>
            <a:ext cx="434100" cy="429000"/>
          </a:xfrm>
          <a:prstGeom prst="uturnArrow">
            <a:avLst>
              <a:gd fmla="val 25000" name="adj1"/>
              <a:gd fmla="val 25000" name="adj2"/>
              <a:gd fmla="val 25000" name="adj3"/>
              <a:gd fmla="val 43750" name="adj4"/>
              <a:gd fmla="val 75000" name="adj5"/>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txBox="1"/>
          <p:nvPr/>
        </p:nvSpPr>
        <p:spPr>
          <a:xfrm>
            <a:off x="6713300" y="462740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4">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p:nvPr/>
        </p:nvSpPr>
        <p:spPr>
          <a:xfrm>
            <a:off x="7012050" y="2944200"/>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6"/>
          <p:cNvSpPr/>
          <p:nvPr/>
        </p:nvSpPr>
        <p:spPr>
          <a:xfrm>
            <a:off x="0" y="0"/>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txBox="1"/>
          <p:nvPr/>
        </p:nvSpPr>
        <p:spPr>
          <a:xfrm flipH="1">
            <a:off x="215225" y="235600"/>
            <a:ext cx="4511100" cy="2118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Now think about the meaning of what you see.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What can you infer about what this artwork is saying?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Don’t be afraid to be wrong. Art is a conversation, and you as the viewer get to bring your own experience to this conversation. </a:t>
            </a:r>
            <a:endParaRPr sz="1600">
              <a:latin typeface="Avenir"/>
              <a:ea typeface="Avenir"/>
              <a:cs typeface="Avenir"/>
              <a:sym typeface="Avenir"/>
            </a:endParaRPr>
          </a:p>
        </p:txBody>
      </p:sp>
      <p:sp>
        <p:nvSpPr>
          <p:cNvPr id="105" name="Google Shape;105;p16"/>
          <p:cNvSpPr txBox="1"/>
          <p:nvPr/>
        </p:nvSpPr>
        <p:spPr>
          <a:xfrm>
            <a:off x="215225" y="3494875"/>
            <a:ext cx="6565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is going on in this art object?</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p:txBody>
      </p:sp>
      <p:sp>
        <p:nvSpPr>
          <p:cNvPr id="106" name="Google Shape;106;p16"/>
          <p:cNvSpPr txBox="1"/>
          <p:nvPr/>
        </p:nvSpPr>
        <p:spPr>
          <a:xfrm>
            <a:off x="7791925" y="3368250"/>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2</a:t>
            </a:r>
            <a:endParaRPr sz="9600">
              <a:solidFill>
                <a:srgbClr val="FFFFFF"/>
              </a:solidFill>
            </a:endParaRPr>
          </a:p>
        </p:txBody>
      </p:sp>
      <p:sp>
        <p:nvSpPr>
          <p:cNvPr id="107" name="Google Shape;107;p16">
            <a:hlinkClick/>
          </p:cNvPr>
          <p:cNvSpPr/>
          <p:nvPr/>
        </p:nvSpPr>
        <p:spPr>
          <a:xfrm rot="5400000">
            <a:off x="4880525" y="2357238"/>
            <a:ext cx="434100" cy="429000"/>
          </a:xfrm>
          <a:prstGeom prst="uturnArrow">
            <a:avLst>
              <a:gd fmla="val 25000" name="adj1"/>
              <a:gd fmla="val 25000" name="adj2"/>
              <a:gd fmla="val 25000" name="adj3"/>
              <a:gd fmla="val 43750" name="adj4"/>
              <a:gd fmla="val 75000" name="adj5"/>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txBox="1"/>
          <p:nvPr/>
        </p:nvSpPr>
        <p:spPr>
          <a:xfrm>
            <a:off x="3040900" y="239685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3">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p:nvPr/>
        </p:nvSpPr>
        <p:spPr>
          <a:xfrm>
            <a:off x="-623025" y="3052950"/>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p:nvPr/>
        </p:nvSpPr>
        <p:spPr>
          <a:xfrm>
            <a:off x="3735250" y="0"/>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7"/>
          <p:cNvSpPr txBox="1"/>
          <p:nvPr/>
        </p:nvSpPr>
        <p:spPr>
          <a:xfrm flipH="1">
            <a:off x="4194700" y="412800"/>
            <a:ext cx="4511100" cy="2118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Now is the time to explain where your thoughts came from.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Support your inferences with evidence from the artwork, or from your past experiences.</a:t>
            </a:r>
            <a:endParaRPr sz="1600">
              <a:solidFill>
                <a:schemeClr val="lt1"/>
              </a:solidFill>
              <a:latin typeface="Avenir"/>
              <a:ea typeface="Avenir"/>
              <a:cs typeface="Avenir"/>
              <a:sym typeface="Avenir"/>
            </a:endParaRPr>
          </a:p>
          <a:p>
            <a:pPr indent="0" lvl="0" marL="457200" rtl="0" algn="l">
              <a:spcBef>
                <a:spcPts val="0"/>
              </a:spcBef>
              <a:spcAft>
                <a:spcPts val="0"/>
              </a:spcAft>
              <a:buNone/>
            </a:pPr>
            <a:r>
              <a:t/>
            </a:r>
            <a:endParaRPr sz="1600">
              <a:solidFill>
                <a:schemeClr val="lt1"/>
              </a:solidFill>
            </a:endParaRPr>
          </a:p>
        </p:txBody>
      </p:sp>
      <p:sp>
        <p:nvSpPr>
          <p:cNvPr id="116" name="Google Shape;116;p17"/>
          <p:cNvSpPr txBox="1"/>
          <p:nvPr/>
        </p:nvSpPr>
        <p:spPr>
          <a:xfrm>
            <a:off x="2981225" y="3950825"/>
            <a:ext cx="6565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makes you say that?</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p:txBody>
      </p:sp>
      <p:sp>
        <p:nvSpPr>
          <p:cNvPr id="117" name="Google Shape;117;p17"/>
          <p:cNvSpPr txBox="1"/>
          <p:nvPr/>
        </p:nvSpPr>
        <p:spPr>
          <a:xfrm>
            <a:off x="394475" y="3400800"/>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3</a:t>
            </a:r>
            <a:endParaRPr sz="9600">
              <a:solidFill>
                <a:srgbClr val="FFFFFF"/>
              </a:solidFill>
            </a:endParaRPr>
          </a:p>
        </p:txBody>
      </p:sp>
      <p:sp>
        <p:nvSpPr>
          <p:cNvPr id="118" name="Google Shape;118;p17">
            <a:hlinkClick/>
          </p:cNvPr>
          <p:cNvSpPr/>
          <p:nvPr/>
        </p:nvSpPr>
        <p:spPr>
          <a:xfrm rot="5400000">
            <a:off x="8528275" y="2357238"/>
            <a:ext cx="434100" cy="429000"/>
          </a:xfrm>
          <a:prstGeom prst="uturnArrow">
            <a:avLst>
              <a:gd fmla="val 25000" name="adj1"/>
              <a:gd fmla="val 25000" name="adj2"/>
              <a:gd fmla="val 25000" name="adj3"/>
              <a:gd fmla="val 43750" name="adj4"/>
              <a:gd fmla="val 75000" name="adj5"/>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txBox="1"/>
          <p:nvPr/>
        </p:nvSpPr>
        <p:spPr>
          <a:xfrm>
            <a:off x="6688650" y="239685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3">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p:nvPr/>
        </p:nvSpPr>
        <p:spPr>
          <a:xfrm>
            <a:off x="6938100" y="-349200"/>
            <a:ext cx="2661900" cy="2661900"/>
          </a:xfrm>
          <a:prstGeom prst="ellipse">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2250" y="2199300"/>
            <a:ext cx="5430000" cy="29442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txBox="1"/>
          <p:nvPr/>
        </p:nvSpPr>
        <p:spPr>
          <a:xfrm flipH="1">
            <a:off x="426625" y="2545800"/>
            <a:ext cx="4511100" cy="2118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Take another 30 seconds to look at the work, and see what else you can find.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Do you notice anything new? </a:t>
            </a:r>
            <a:endParaRPr sz="1600">
              <a:solidFill>
                <a:schemeClr val="lt1"/>
              </a:solidFill>
              <a:latin typeface="Avenir"/>
              <a:ea typeface="Avenir"/>
              <a:cs typeface="Avenir"/>
              <a:sym typeface="Avenir"/>
            </a:endParaRPr>
          </a:p>
          <a:p>
            <a:pPr indent="-330200" lvl="0" marL="457200" rtl="0" algn="l">
              <a:spcBef>
                <a:spcPts val="0"/>
              </a:spcBef>
              <a:spcAft>
                <a:spcPts val="0"/>
              </a:spcAft>
              <a:buClr>
                <a:schemeClr val="lt1"/>
              </a:buClr>
              <a:buSzPts val="1600"/>
              <a:buFont typeface="Avenir"/>
              <a:buChar char="●"/>
            </a:pPr>
            <a:r>
              <a:rPr lang="en" sz="1600">
                <a:solidFill>
                  <a:schemeClr val="lt1"/>
                </a:solidFill>
                <a:latin typeface="Avenir"/>
                <a:ea typeface="Avenir"/>
                <a:cs typeface="Avenir"/>
                <a:sym typeface="Avenir"/>
              </a:rPr>
              <a:t>Remember you are not trying to find “the right answer.”</a:t>
            </a:r>
            <a:endParaRPr sz="1600">
              <a:latin typeface="Avenir"/>
              <a:ea typeface="Avenir"/>
              <a:cs typeface="Avenir"/>
              <a:sym typeface="Avenir"/>
            </a:endParaRPr>
          </a:p>
        </p:txBody>
      </p:sp>
      <p:sp>
        <p:nvSpPr>
          <p:cNvPr id="127" name="Google Shape;127;p18"/>
          <p:cNvSpPr txBox="1"/>
          <p:nvPr/>
        </p:nvSpPr>
        <p:spPr>
          <a:xfrm>
            <a:off x="651100" y="813300"/>
            <a:ext cx="65658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434343"/>
                </a:solidFill>
                <a:latin typeface="Avenir"/>
                <a:ea typeface="Avenir"/>
                <a:cs typeface="Avenir"/>
                <a:sym typeface="Avenir"/>
              </a:rPr>
              <a:t>What else can you find?</a:t>
            </a:r>
            <a:endParaRPr sz="3600">
              <a:solidFill>
                <a:srgbClr val="434343"/>
              </a:solidFill>
              <a:latin typeface="Avenir"/>
              <a:ea typeface="Avenir"/>
              <a:cs typeface="Avenir"/>
              <a:sym typeface="Avenir"/>
            </a:endParaRPr>
          </a:p>
          <a:p>
            <a:pPr indent="0" lvl="0" marL="0" rtl="0" algn="l">
              <a:spcBef>
                <a:spcPts val="0"/>
              </a:spcBef>
              <a:spcAft>
                <a:spcPts val="0"/>
              </a:spcAft>
              <a:buNone/>
            </a:pPr>
            <a:r>
              <a:t/>
            </a:r>
            <a:endParaRPr sz="3600">
              <a:solidFill>
                <a:srgbClr val="434343"/>
              </a:solidFill>
              <a:latin typeface="Avenir"/>
              <a:ea typeface="Avenir"/>
              <a:cs typeface="Avenir"/>
              <a:sym typeface="Avenir"/>
            </a:endParaRPr>
          </a:p>
        </p:txBody>
      </p:sp>
      <p:sp>
        <p:nvSpPr>
          <p:cNvPr id="128" name="Google Shape;128;p18"/>
          <p:cNvSpPr txBox="1"/>
          <p:nvPr/>
        </p:nvSpPr>
        <p:spPr>
          <a:xfrm>
            <a:off x="7717975" y="151050"/>
            <a:ext cx="1959300" cy="21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FFFF"/>
                </a:solidFill>
              </a:rPr>
              <a:t>4</a:t>
            </a:r>
            <a:endParaRPr sz="9600">
              <a:solidFill>
                <a:srgbClr val="FFFFFF"/>
              </a:solidFill>
            </a:endParaRPr>
          </a:p>
        </p:txBody>
      </p:sp>
      <p:sp>
        <p:nvSpPr>
          <p:cNvPr id="129" name="Google Shape;129;p18">
            <a:hlinkClick/>
          </p:cNvPr>
          <p:cNvSpPr/>
          <p:nvPr/>
        </p:nvSpPr>
        <p:spPr>
          <a:xfrm rot="5400000">
            <a:off x="4880525" y="4587788"/>
            <a:ext cx="434100" cy="429000"/>
          </a:xfrm>
          <a:prstGeom prst="uturnArrow">
            <a:avLst>
              <a:gd fmla="val 25000" name="adj1"/>
              <a:gd fmla="val 25000" name="adj2"/>
              <a:gd fmla="val 25000" name="adj3"/>
              <a:gd fmla="val 43750" name="adj4"/>
              <a:gd fmla="val 75000" name="adj5"/>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txBox="1"/>
          <p:nvPr/>
        </p:nvSpPr>
        <p:spPr>
          <a:xfrm>
            <a:off x="3040900" y="4627400"/>
            <a:ext cx="2198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FFFFFF"/>
                </a:solidFill>
                <a:latin typeface="Avenir"/>
                <a:ea typeface="Avenir"/>
                <a:cs typeface="Avenir"/>
                <a:sym typeface="Avenir"/>
                <a:hlinkClick action="ppaction://hlinksldjump" r:id="rId3">
                  <a:extLst>
                    <a:ext uri="{A12FA001-AC4F-418D-AE19-62706E023703}">
                      <ahyp:hlinkClr val="tx"/>
                    </a:ext>
                  </a:extLst>
                </a:hlinkClick>
              </a:rPr>
              <a:t>Visual Thinking Strategies</a:t>
            </a:r>
            <a:endParaRPr sz="1200">
              <a:solidFill>
                <a:srgbClr val="FFFFFF"/>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p:nvPr/>
        </p:nvSpPr>
        <p:spPr>
          <a:xfrm>
            <a:off x="5670900" y="0"/>
            <a:ext cx="3473100" cy="51435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p>
        </p:txBody>
      </p:sp>
      <p:sp>
        <p:nvSpPr>
          <p:cNvPr id="136" name="Google Shape;136;p19"/>
          <p:cNvSpPr txBox="1"/>
          <p:nvPr/>
        </p:nvSpPr>
        <p:spPr>
          <a:xfrm>
            <a:off x="105500" y="837350"/>
            <a:ext cx="4682100" cy="34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34343"/>
                </a:solidFill>
                <a:highlight>
                  <a:srgbClr val="FFFFFF"/>
                </a:highlight>
                <a:latin typeface="Avenir"/>
                <a:ea typeface="Avenir"/>
                <a:cs typeface="Avenir"/>
                <a:sym typeface="Avenir"/>
              </a:rPr>
              <a:t>Themes are the fundamental and often universal ideas explored in a work. Themes are usually implied rather than explicitly stated. </a:t>
            </a:r>
            <a:endParaRPr sz="1800">
              <a:solidFill>
                <a:srgbClr val="434343"/>
              </a:solidFill>
              <a:highlight>
                <a:srgbClr val="FFFFFF"/>
              </a:highlight>
              <a:latin typeface="Avenir"/>
              <a:ea typeface="Avenir"/>
              <a:cs typeface="Avenir"/>
              <a:sym typeface="Avenir"/>
            </a:endParaRPr>
          </a:p>
          <a:p>
            <a:pPr indent="0" lvl="0" marL="0" rtl="0" algn="l">
              <a:spcBef>
                <a:spcPts val="0"/>
              </a:spcBef>
              <a:spcAft>
                <a:spcPts val="0"/>
              </a:spcAft>
              <a:buNone/>
            </a:pPr>
            <a:r>
              <a:t/>
            </a:r>
            <a:endParaRPr sz="1800">
              <a:solidFill>
                <a:srgbClr val="434343"/>
              </a:solidFill>
              <a:highlight>
                <a:srgbClr val="FFFFFF"/>
              </a:highlight>
              <a:latin typeface="Avenir"/>
              <a:ea typeface="Avenir"/>
              <a:cs typeface="Avenir"/>
              <a:sym typeface="Avenir"/>
            </a:endParaRPr>
          </a:p>
          <a:p>
            <a:pPr indent="0" lvl="0" marL="0" rtl="0" algn="l">
              <a:spcBef>
                <a:spcPts val="0"/>
              </a:spcBef>
              <a:spcAft>
                <a:spcPts val="0"/>
              </a:spcAft>
              <a:buNone/>
            </a:pPr>
            <a:r>
              <a:rPr lang="en" sz="1800">
                <a:solidFill>
                  <a:srgbClr val="434343"/>
                </a:solidFill>
                <a:highlight>
                  <a:srgbClr val="FFFFFF"/>
                </a:highlight>
                <a:latin typeface="Avenir"/>
                <a:ea typeface="Avenir"/>
                <a:cs typeface="Avenir"/>
                <a:sym typeface="Avenir"/>
              </a:rPr>
              <a:t>During her introduction to Making In Between, Beth Ann Gerstein, the exhibition curator, discusses themes that are repeated throughout the works in this exhibition. What themes should you be looking for as you continue your virtual tour of Making In Between?</a:t>
            </a:r>
            <a:endParaRPr sz="1800">
              <a:solidFill>
                <a:srgbClr val="434343"/>
              </a:solidFill>
              <a:highlight>
                <a:srgbClr val="FFFFFF"/>
              </a:highlight>
              <a:latin typeface="Avenir"/>
              <a:ea typeface="Avenir"/>
              <a:cs typeface="Avenir"/>
              <a:sym typeface="Avenir"/>
            </a:endParaRPr>
          </a:p>
          <a:p>
            <a:pPr indent="0" lvl="0" marL="0" rtl="0" algn="l">
              <a:spcBef>
                <a:spcPts val="0"/>
              </a:spcBef>
              <a:spcAft>
                <a:spcPts val="0"/>
              </a:spcAft>
              <a:buNone/>
            </a:pPr>
            <a:r>
              <a:t/>
            </a:r>
            <a:endParaRPr sz="1800">
              <a:solidFill>
                <a:srgbClr val="434343"/>
              </a:solidFill>
              <a:highlight>
                <a:srgbClr val="FFFFFF"/>
              </a:highlight>
              <a:latin typeface="Avenir"/>
              <a:ea typeface="Avenir"/>
              <a:cs typeface="Avenir"/>
              <a:sym typeface="Avenir"/>
            </a:endParaRPr>
          </a:p>
        </p:txBody>
      </p:sp>
      <p:sp>
        <p:nvSpPr>
          <p:cNvPr id="137" name="Google Shape;137;p19"/>
          <p:cNvSpPr txBox="1"/>
          <p:nvPr/>
        </p:nvSpPr>
        <p:spPr>
          <a:xfrm>
            <a:off x="72175" y="186775"/>
            <a:ext cx="3731100" cy="5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34343"/>
                </a:solidFill>
                <a:highlight>
                  <a:srgbClr val="FFFFFF"/>
                </a:highlight>
                <a:latin typeface="Avenir"/>
                <a:ea typeface="Avenir"/>
                <a:cs typeface="Avenir"/>
                <a:sym typeface="Avenir"/>
              </a:rPr>
              <a:t>What is a Theme in Art?</a:t>
            </a:r>
            <a:endParaRPr sz="2600">
              <a:solidFill>
                <a:srgbClr val="434343"/>
              </a:solidFill>
              <a:latin typeface="Avenir"/>
              <a:ea typeface="Avenir"/>
              <a:cs typeface="Avenir"/>
              <a:sym typeface="Avenir"/>
            </a:endParaRPr>
          </a:p>
        </p:txBody>
      </p:sp>
      <p:sp>
        <p:nvSpPr>
          <p:cNvPr id="138" name="Google Shape;138;p19"/>
          <p:cNvSpPr txBox="1"/>
          <p:nvPr/>
        </p:nvSpPr>
        <p:spPr>
          <a:xfrm>
            <a:off x="6153525" y="4051625"/>
            <a:ext cx="2940300" cy="1057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FFFFFF"/>
                </a:solidFill>
                <a:uFill>
                  <a:noFill/>
                </a:uFill>
                <a:latin typeface="Avenir"/>
                <a:ea typeface="Avenir"/>
                <a:cs typeface="Avenir"/>
                <a:sym typeface="Avenir"/>
                <a:hlinkClick r:id="rId3">
                  <a:extLst>
                    <a:ext uri="{A12FA001-AC4F-418D-AE19-62706E023703}">
                      <ahyp:hlinkClr val="tx"/>
                    </a:ext>
                  </a:extLst>
                </a:hlinkClick>
              </a:rPr>
              <a:t>Click here to read the Making In Between Exhibition Forward, written by Beth Ann Gerstein</a:t>
            </a:r>
            <a:endParaRPr>
              <a:latin typeface="Avenir"/>
              <a:ea typeface="Avenir"/>
              <a:cs typeface="Avenir"/>
              <a:sym typeface="Avenir"/>
            </a:endParaRPr>
          </a:p>
          <a:p>
            <a:pPr indent="0" lvl="0" marL="0" rtl="0" algn="just">
              <a:spcBef>
                <a:spcPts val="0"/>
              </a:spcBef>
              <a:spcAft>
                <a:spcPts val="0"/>
              </a:spcAft>
              <a:buNone/>
            </a:pPr>
            <a:r>
              <a:t/>
            </a:r>
            <a:endParaRPr sz="400">
              <a:latin typeface="Avenir"/>
              <a:ea typeface="Avenir"/>
              <a:cs typeface="Avenir"/>
              <a:sym typeface="Avenir"/>
            </a:endParaRPr>
          </a:p>
          <a:p>
            <a:pPr indent="0" lvl="0" marL="0" rtl="0" algn="just">
              <a:spcBef>
                <a:spcPts val="0"/>
              </a:spcBef>
              <a:spcAft>
                <a:spcPts val="0"/>
              </a:spcAft>
              <a:buClr>
                <a:schemeClr val="dk1"/>
              </a:buClr>
              <a:buSzPts val="1100"/>
              <a:buFont typeface="Arial"/>
              <a:buNone/>
            </a:pPr>
            <a:r>
              <a:rPr lang="en" sz="1100">
                <a:solidFill>
                  <a:srgbClr val="FFFFFF"/>
                </a:solidFill>
                <a:latin typeface="Avenir"/>
                <a:ea typeface="Avenir"/>
                <a:cs typeface="Avenir"/>
                <a:sym typeface="Avenir"/>
              </a:rPr>
              <a:t>(This link redirects to the AMOCA Webs</a:t>
            </a:r>
            <a:r>
              <a:rPr lang="en" sz="1100">
                <a:solidFill>
                  <a:srgbClr val="FFFFFF"/>
                </a:solidFill>
              </a:rPr>
              <a:t>ite)</a:t>
            </a:r>
            <a:endParaRPr sz="11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0"/>
          <p:cNvSpPr txBox="1"/>
          <p:nvPr/>
        </p:nvSpPr>
        <p:spPr>
          <a:xfrm>
            <a:off x="448900" y="105550"/>
            <a:ext cx="3488100" cy="4506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a:solidFill>
                  <a:schemeClr val="dk1"/>
                </a:solidFill>
              </a:rPr>
              <a:t>Jennifer Ling Datchuk</a:t>
            </a:r>
            <a:r>
              <a:rPr lang="en" sz="1100">
                <a:solidFill>
                  <a:schemeClr val="dk1"/>
                </a:solidFill>
                <a:latin typeface="Avenir"/>
                <a:ea typeface="Avenir"/>
                <a:cs typeface="Avenir"/>
                <a:sym typeface="Avenir"/>
              </a:rPr>
              <a:t> (b. 1980) is child of a Chinese immigrant and grandchild of Russian and Irish immigrants. Her work transports the familiar to the strange, imbuing common domestic items with symbolic questions of identity, place, and belonging. </a:t>
            </a:r>
            <a:endParaRPr sz="11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Avenir"/>
                <a:ea typeface="Avenir"/>
                <a:cs typeface="Avenir"/>
                <a:sym typeface="Avenir"/>
              </a:rPr>
              <a:t>“My work has always dealt with identity, with the sense of being in-between, an imposter, neither fully Chinese nor Caucasian. I have learned to live with the constant question about my appearance: “What are you?“</a:t>
            </a:r>
            <a:endParaRPr sz="11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100">
              <a:latin typeface="Avenir"/>
              <a:ea typeface="Avenir"/>
              <a:cs typeface="Avenir"/>
              <a:sym typeface="Avenir"/>
            </a:endParaRPr>
          </a:p>
        </p:txBody>
      </p:sp>
      <p:sp>
        <p:nvSpPr>
          <p:cNvPr id="144" name="Google Shape;144;p20"/>
          <p:cNvSpPr txBox="1"/>
          <p:nvPr/>
        </p:nvSpPr>
        <p:spPr>
          <a:xfrm>
            <a:off x="2972200" y="4529075"/>
            <a:ext cx="1901100" cy="57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chemeClr val="dk1"/>
                </a:solidFill>
                <a:latin typeface="Avenir"/>
                <a:ea typeface="Avenir"/>
                <a:cs typeface="Avenir"/>
                <a:sym typeface="Avenir"/>
              </a:rPr>
              <a:t>Jennifer Ling Datchuk</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Portrait</a:t>
            </a:r>
            <a:endParaRPr b="1" sz="1000">
              <a:solidFill>
                <a:schemeClr val="dk1"/>
              </a:solidFill>
              <a:latin typeface="Avenir"/>
              <a:ea typeface="Avenir"/>
              <a:cs typeface="Avenir"/>
              <a:sym typeface="Avenir"/>
            </a:endParaRPr>
          </a:p>
          <a:p>
            <a:pPr indent="0" lvl="0" marL="0" rtl="0" algn="r">
              <a:spcBef>
                <a:spcPts val="0"/>
              </a:spcBef>
              <a:spcAft>
                <a:spcPts val="0"/>
              </a:spcAft>
              <a:buNone/>
            </a:pPr>
            <a:r>
              <a:rPr b="1" lang="en" sz="1000">
                <a:solidFill>
                  <a:schemeClr val="dk1"/>
                </a:solidFill>
                <a:latin typeface="Avenir"/>
                <a:ea typeface="Avenir"/>
                <a:cs typeface="Avenir"/>
                <a:sym typeface="Avenir"/>
              </a:rPr>
              <a:t>Photo Credit: Clint Datchuk</a:t>
            </a:r>
            <a:endParaRPr b="1" sz="1000">
              <a:solidFill>
                <a:schemeClr val="dk1"/>
              </a:solidFill>
              <a:latin typeface="Avenir"/>
              <a:ea typeface="Avenir"/>
              <a:cs typeface="Avenir"/>
              <a:sym typeface="Avenir"/>
            </a:endParaRPr>
          </a:p>
          <a:p>
            <a:pPr indent="0" lvl="0" marL="0" rtl="0" algn="r">
              <a:spcBef>
                <a:spcPts val="0"/>
              </a:spcBef>
              <a:spcAft>
                <a:spcPts val="0"/>
              </a:spcAft>
              <a:buNone/>
            </a:pPr>
            <a:r>
              <a:t/>
            </a:r>
            <a:endParaRPr sz="1000">
              <a:solidFill>
                <a:schemeClr val="dk1"/>
              </a:solidFill>
              <a:latin typeface="Avenir"/>
              <a:ea typeface="Avenir"/>
              <a:cs typeface="Avenir"/>
              <a:sym typeface="Avenir"/>
            </a:endParaRPr>
          </a:p>
        </p:txBody>
      </p:sp>
      <p:pic>
        <p:nvPicPr>
          <p:cNvPr id="145" name="Google Shape;145;p20"/>
          <p:cNvPicPr preferRelativeResize="0"/>
          <p:nvPr/>
        </p:nvPicPr>
        <p:blipFill>
          <a:blip r:embed="rId3">
            <a:alphaModFix/>
          </a:blip>
          <a:stretch>
            <a:fillRect/>
          </a:stretch>
        </p:blipFill>
        <p:spPr>
          <a:xfrm>
            <a:off x="4873300" y="0"/>
            <a:ext cx="51435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1"/>
          <p:cNvPicPr preferRelativeResize="0"/>
          <p:nvPr/>
        </p:nvPicPr>
        <p:blipFill>
          <a:blip r:embed="rId3">
            <a:alphaModFix/>
          </a:blip>
          <a:stretch>
            <a:fillRect/>
          </a:stretch>
        </p:blipFill>
        <p:spPr>
          <a:xfrm>
            <a:off x="0" y="0"/>
            <a:ext cx="3852603" cy="5143501"/>
          </a:xfrm>
          <a:prstGeom prst="rect">
            <a:avLst/>
          </a:prstGeom>
          <a:noFill/>
          <a:ln>
            <a:noFill/>
          </a:ln>
        </p:spPr>
      </p:pic>
      <p:sp>
        <p:nvSpPr>
          <p:cNvPr id="151" name="Google Shape;151;p21"/>
          <p:cNvSpPr txBox="1"/>
          <p:nvPr/>
        </p:nvSpPr>
        <p:spPr>
          <a:xfrm>
            <a:off x="3852600" y="4061325"/>
            <a:ext cx="2581800" cy="10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Avenir"/>
                <a:ea typeface="Avenir"/>
                <a:cs typeface="Avenir"/>
                <a:sym typeface="Avenir"/>
              </a:rPr>
              <a:t>Jennifer Ling Datchuk</a:t>
            </a:r>
            <a:endParaRPr b="1"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Exotic AF, 2017, Porcelain, blue and white ceramic shards from England, Japan, Netherlands, Germany, USA, and acrylic, </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15 x 9 x 8 inches</a:t>
            </a:r>
            <a:endParaRPr sz="1000">
              <a:latin typeface="Avenir"/>
              <a:ea typeface="Avenir"/>
              <a:cs typeface="Avenir"/>
              <a:sym typeface="Avenir"/>
            </a:endParaRPr>
          </a:p>
          <a:p>
            <a:pPr indent="0" lvl="0" marL="0" rtl="0" algn="l">
              <a:spcBef>
                <a:spcPts val="0"/>
              </a:spcBef>
              <a:spcAft>
                <a:spcPts val="0"/>
              </a:spcAft>
              <a:buNone/>
            </a:pPr>
            <a:r>
              <a:rPr lang="en" sz="1000">
                <a:latin typeface="Avenir"/>
                <a:ea typeface="Avenir"/>
                <a:cs typeface="Avenir"/>
                <a:sym typeface="Avenir"/>
              </a:rPr>
              <a:t>Photo Credit: Ansen Seale</a:t>
            </a:r>
            <a:r>
              <a:rPr b="1" lang="en" sz="1000" u="sng">
                <a:solidFill>
                  <a:schemeClr val="accent5"/>
                </a:solidFill>
                <a:latin typeface="Avenir"/>
                <a:ea typeface="Avenir"/>
                <a:cs typeface="Avenir"/>
                <a:sym typeface="Avenir"/>
                <a:hlinkClick r:id="rId4">
                  <a:extLst>
                    <a:ext uri="{A12FA001-AC4F-418D-AE19-62706E023703}">
                      <ahyp:hlinkClr val="tx"/>
                    </a:ext>
                  </a:extLst>
                </a:hlinkClick>
              </a:rPr>
              <a:t>  </a:t>
            </a:r>
            <a:endParaRPr sz="1000">
              <a:latin typeface="Avenir"/>
              <a:ea typeface="Avenir"/>
              <a:cs typeface="Avenir"/>
              <a:sym typeface="Avenir"/>
            </a:endParaRPr>
          </a:p>
          <a:p>
            <a:pPr indent="0" lvl="0" marL="0" rtl="0" algn="l">
              <a:spcBef>
                <a:spcPts val="0"/>
              </a:spcBef>
              <a:spcAft>
                <a:spcPts val="0"/>
              </a:spcAft>
              <a:buNone/>
            </a:pPr>
            <a:r>
              <a:t/>
            </a:r>
            <a:endParaRPr sz="1000">
              <a:latin typeface="Avenir"/>
              <a:ea typeface="Avenir"/>
              <a:cs typeface="Avenir"/>
              <a:sym typeface="Avenir"/>
            </a:endParaRPr>
          </a:p>
        </p:txBody>
      </p:sp>
      <p:sp>
        <p:nvSpPr>
          <p:cNvPr id="152" name="Google Shape;152;p21"/>
          <p:cNvSpPr/>
          <p:nvPr/>
        </p:nvSpPr>
        <p:spPr>
          <a:xfrm>
            <a:off x="5077200" y="0"/>
            <a:ext cx="4066800" cy="2415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1"/>
          <p:cNvSpPr txBox="1"/>
          <p:nvPr/>
        </p:nvSpPr>
        <p:spPr>
          <a:xfrm>
            <a:off x="5412325" y="212475"/>
            <a:ext cx="3615000" cy="24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5">
                  <a:extLst>
                    <a:ext uri="{A12FA001-AC4F-418D-AE19-62706E023703}">
                      <ahyp:hlinkClr val="tx"/>
                    </a:ext>
                  </a:extLst>
                </a:hlinkClick>
              </a:rPr>
              <a:t>1.  What do you see?</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6">
                  <a:extLst>
                    <a:ext uri="{A12FA001-AC4F-418D-AE19-62706E023703}">
                      <ahyp:hlinkClr val="tx"/>
                    </a:ext>
                  </a:extLst>
                </a:hlinkClick>
              </a:rPr>
              <a:t>2.  What is going on in this art object?</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7">
                  <a:extLst>
                    <a:ext uri="{A12FA001-AC4F-418D-AE19-62706E023703}">
                      <ahyp:hlinkClr val="tx"/>
                    </a:ext>
                  </a:extLst>
                </a:hlinkClick>
              </a:rPr>
              <a:t>3. What makes you say that?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500">
              <a:solidFill>
                <a:srgbClr val="FFFFFF"/>
              </a:solidFill>
              <a:latin typeface="Avenir"/>
              <a:ea typeface="Avenir"/>
              <a:cs typeface="Avenir"/>
              <a:sym typeface="Avenir"/>
            </a:endParaRPr>
          </a:p>
          <a:p>
            <a:pPr indent="0" lvl="0" marL="0" rtl="0" algn="l">
              <a:spcBef>
                <a:spcPts val="0"/>
              </a:spcBef>
              <a:spcAft>
                <a:spcPts val="0"/>
              </a:spcAft>
              <a:buNone/>
            </a:pPr>
            <a:r>
              <a:rPr lang="en" sz="1500" u="sng">
                <a:solidFill>
                  <a:srgbClr val="FFFFFF"/>
                </a:solidFill>
                <a:latin typeface="Avenir"/>
                <a:ea typeface="Avenir"/>
                <a:cs typeface="Avenir"/>
                <a:sym typeface="Avenir"/>
                <a:hlinkClick action="ppaction://hlinksldjump" r:id="rId8">
                  <a:extLst>
                    <a:ext uri="{A12FA001-AC4F-418D-AE19-62706E023703}">
                      <ahyp:hlinkClr val="tx"/>
                    </a:ext>
                  </a:extLst>
                </a:hlinkClick>
              </a:rPr>
              <a:t>4. What else can you find?   </a:t>
            </a:r>
            <a:r>
              <a:rPr lang="en" sz="1600" u="sng">
                <a:solidFill>
                  <a:srgbClr val="FFFFFF"/>
                </a:solidFill>
                <a:latin typeface="Avenir"/>
                <a:ea typeface="Avenir"/>
                <a:cs typeface="Avenir"/>
                <a:sym typeface="Avenir"/>
                <a:hlinkClick action="ppaction://hlinksldjump" r:id="rId9">
                  <a:extLst>
                    <a:ext uri="{A12FA001-AC4F-418D-AE19-62706E023703}">
                      <ahyp:hlinkClr val="tx"/>
                    </a:ext>
                  </a:extLst>
                </a:hlinkClick>
              </a:rPr>
              <a:t> </a:t>
            </a:r>
            <a:r>
              <a:rPr i="1" lang="en" sz="1600" u="sng">
                <a:solidFill>
                  <a:srgbClr val="FFFFFF"/>
                </a:solidFill>
                <a:latin typeface="Avenir"/>
                <a:ea typeface="Avenir"/>
                <a:cs typeface="Avenir"/>
                <a:sym typeface="Avenir"/>
                <a:hlinkClick action="ppaction://hlinksldjump" r:id="rId10">
                  <a:extLst>
                    <a:ext uri="{A12FA001-AC4F-418D-AE19-62706E023703}">
                      <ahyp:hlinkClr val="tx"/>
                    </a:ext>
                  </a:extLst>
                </a:hlinkClick>
              </a:rPr>
              <a:t> </a:t>
            </a:r>
            <a:endParaRPr sz="15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a:p>
            <a:pPr indent="0" lvl="0" marL="0" rtl="0" algn="l">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t/>
            </a:r>
            <a:endParaRPr sz="1100">
              <a:solidFill>
                <a:srgbClr val="FFFFFF"/>
              </a:solidFill>
              <a:latin typeface="Avenir"/>
              <a:ea typeface="Avenir"/>
              <a:cs typeface="Avenir"/>
              <a:sym typeface="Avenir"/>
            </a:endParaRPr>
          </a:p>
          <a:p>
            <a:pPr indent="0" lvl="0" marL="0" rtl="0" algn="ctr">
              <a:spcBef>
                <a:spcPts val="0"/>
              </a:spcBef>
              <a:spcAft>
                <a:spcPts val="0"/>
              </a:spcAft>
              <a:buNone/>
            </a:pPr>
            <a:r>
              <a:rPr lang="en" sz="1200">
                <a:solidFill>
                  <a:srgbClr val="FFFFFF"/>
                </a:solidFill>
                <a:latin typeface="Avenir"/>
                <a:ea typeface="Avenir"/>
                <a:cs typeface="Avenir"/>
                <a:sym typeface="Avenir"/>
              </a:rPr>
              <a:t> </a:t>
            </a:r>
            <a:r>
              <a:rPr i="1" lang="en" sz="1200">
                <a:solidFill>
                  <a:srgbClr val="FFFFFF"/>
                </a:solidFill>
                <a:latin typeface="Avenir"/>
                <a:ea typeface="Avenir"/>
                <a:cs typeface="Avenir"/>
                <a:sym typeface="Avenir"/>
              </a:rPr>
              <a:t> </a:t>
            </a:r>
            <a:endParaRPr i="1" sz="1200">
              <a:solidFill>
                <a:srgbClr val="FFFFFF"/>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