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a9c5367f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a9c5367f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a9c5367f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a9c5367f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a9c5367f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a9c5367f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a9c5367f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a9c5367f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a9c5367f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a9c5367f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a9c5367f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a9c5367f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3aedd298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3aedd298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90285eef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990285eef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90285eef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990285eef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90285eef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90285eef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2fcecea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2fcecea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a9c5367f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9a9c5367f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9d44bc2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9d44bc2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99d44bc2b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99d44bc2b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a9c5367f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a9c5367f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a9c5367f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9a9c5367f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9a9c5367f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9a9c5367f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a9c5367f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9a9c5367f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a9c5367f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9a9c5367f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3aedd29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3aedd29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3aedd298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3aedd298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3aedd298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3aedd298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3aedd298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3aedd298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3aedd298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3aedd298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3aedd298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3aedd298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a9c5367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a9c5367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7.xm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https://www.youtube.com/watch?v=XjaHwjybs-M&amp;list=PLAzH9Co4-WHQKlOiLm6dTWW-bxvr3UObE&amp;index=28" TargetMode="External"/><Relationship Id="rId9" Type="http://schemas.openxmlformats.org/officeDocument/2006/relationships/slide" Target="/ppt/slides/slide6.xml"/><Relationship Id="rId5" Type="http://schemas.openxmlformats.org/officeDocument/2006/relationships/hyperlink" Target="https://www.youtube.com/watch?v=XjaHwjybs-M&amp;list=PLAzH9Co4-WHQKlOiLm6dTWW-bxvr3UObE&amp;index=28" TargetMode="External"/><Relationship Id="rId6" Type="http://schemas.openxmlformats.org/officeDocument/2006/relationships/hyperlink" Target="https://www.youtube.com/watch?v=XjaHwjybs-M&amp;list=PLAzH9Co4-WHQKlOiLm6dTWW-bxvr3UObE&amp;index=28" TargetMode="External"/><Relationship Id="rId7" Type="http://schemas.openxmlformats.org/officeDocument/2006/relationships/slide" Target="/ppt/slides/slide4.xml"/><Relationship Id="rId8" Type="http://schemas.openxmlformats.org/officeDocument/2006/relationships/slide" Target="/ppt/slid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hyperlink" Target="https://youtu.be/e12aeC9uPeo" TargetMode="External"/><Relationship Id="rId9" Type="http://schemas.openxmlformats.org/officeDocument/2006/relationships/slide" Target="/ppt/slides/slide7.xml"/><Relationship Id="rId5" Type="http://schemas.openxmlformats.org/officeDocument/2006/relationships/hyperlink" Target="https://youtu.be/e12aeC9uPeo"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slide" Target="/ppt/slides/slide2.xml"/></Relationships>
</file>

<file path=ppt/slides/_rels/slide14.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hyperlink" Target="https://youtu.be/oBvkfS85OIA" TargetMode="External"/><Relationship Id="rId9" Type="http://schemas.openxmlformats.org/officeDocument/2006/relationships/slide" Target="/ppt/slides/slide7.xml"/><Relationship Id="rId5" Type="http://schemas.openxmlformats.org/officeDocument/2006/relationships/hyperlink" Target="https://youtu.be/oBvkfS85OIA"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slide" Target="/ppt/slid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kammteapotfoundation.org/trompe-loeil/" TargetMode="External"/></Relationships>
</file>

<file path=ppt/slides/_rels/slide17.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hyperlink" Target="https://youtu.be/2HVSNH3C5v8" TargetMode="External"/><Relationship Id="rId9" Type="http://schemas.openxmlformats.org/officeDocument/2006/relationships/slide" Target="/ppt/slides/slide7.xml"/><Relationship Id="rId5" Type="http://schemas.openxmlformats.org/officeDocument/2006/relationships/hyperlink" Target="https://youtu.be/2HVSNH3C5v8"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slide" Target="/ppt/slides/slide2.xml"/></Relationships>
</file>

<file path=ppt/slides/_rels/slide19.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hyperlink" Target="https://youtu.be/2ooo390YdfQ" TargetMode="External"/><Relationship Id="rId9" Type="http://schemas.openxmlformats.org/officeDocument/2006/relationships/slide" Target="/ppt/slides/slide7.xml"/><Relationship Id="rId5" Type="http://schemas.openxmlformats.org/officeDocument/2006/relationships/hyperlink" Target="https://youtu.be/2ooo390YdfQ"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9.xml"/><Relationship Id="rId10" Type="http://schemas.openxmlformats.org/officeDocument/2006/relationships/slide" Target="/ppt/slides/slide17.xml"/><Relationship Id="rId13" Type="http://schemas.openxmlformats.org/officeDocument/2006/relationships/slide" Target="/ppt/slides/slide23.xml"/><Relationship Id="rId12" Type="http://schemas.openxmlformats.org/officeDocument/2006/relationships/slide" Target="/ppt/slides/slide21.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9.xml"/><Relationship Id="rId4" Type="http://schemas.openxmlformats.org/officeDocument/2006/relationships/slide" Target="/ppt/slides/slide3.xml"/><Relationship Id="rId9" Type="http://schemas.openxmlformats.org/officeDocument/2006/relationships/slide" Target="/ppt/slides/slide16.xml"/><Relationship Id="rId15" Type="http://schemas.openxmlformats.org/officeDocument/2006/relationships/slide" Target="/ppt/slides/slide26.xml"/><Relationship Id="rId14" Type="http://schemas.openxmlformats.org/officeDocument/2006/relationships/slide" Target="/ppt/slides/slide24.xml"/><Relationship Id="rId17" Type="http://schemas.openxmlformats.org/officeDocument/2006/relationships/slide" Target="/ppt/slides/slide27.xml"/><Relationship Id="rId16" Type="http://schemas.openxmlformats.org/officeDocument/2006/relationships/hyperlink" Target="https://www.youtube.com/playlist?list=PLAzH9Co4-WHTQdTbxE2-1GiohbpCaWjPc" TargetMode="External"/><Relationship Id="rId5" Type="http://schemas.openxmlformats.org/officeDocument/2006/relationships/hyperlink" Target="https://docs.google.com/document/d/e/2PACX-1vT1JvCkBW16CINPoj7m8fHVXttCtaTjjdk5TxzS3rN8EOGf7ZzcRn4RefYcoTa9hSIxIV0OTmoPOl2D/pub" TargetMode="External"/><Relationship Id="rId6" Type="http://schemas.openxmlformats.org/officeDocument/2006/relationships/slide" Target="/ppt/slides/slide10.xml"/><Relationship Id="rId18" Type="http://schemas.openxmlformats.org/officeDocument/2006/relationships/hyperlink" Target="https://drive.google.com/file/d/1bE423wMP-gB3faocIMshCH_8y5FVTmLz/view?usp=sharing" TargetMode="External"/><Relationship Id="rId7" Type="http://schemas.openxmlformats.org/officeDocument/2006/relationships/slide" Target="/ppt/slides/slide12.xml"/><Relationship Id="rId8" Type="http://schemas.openxmlformats.org/officeDocument/2006/relationships/slide" Target="/ppt/slides/slide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19.jpg"/><Relationship Id="rId5" Type="http://schemas.openxmlformats.org/officeDocument/2006/relationships/slide" Target="/ppt/slides/slide2.xml"/></Relationships>
</file>

<file path=ppt/slides/_rels/slide21.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hyperlink" Target="https://youtu.be/WBgBufnB-tA" TargetMode="External"/><Relationship Id="rId9" Type="http://schemas.openxmlformats.org/officeDocument/2006/relationships/slide" Target="/ppt/slides/slide7.xml"/><Relationship Id="rId5" Type="http://schemas.openxmlformats.org/officeDocument/2006/relationships/hyperlink" Target="https://youtu.be/WBgBufnB-tA"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8.jpg"/><Relationship Id="rId5" Type="http://schemas.openxmlformats.org/officeDocument/2006/relationships/image" Target="../media/image15.jpg"/><Relationship Id="rId6"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ceramicartsnetwork.org/wp-content/uploads/2014/12/WoodKilnFrng5th-Ed_Dec14.pdf" TargetMode="External"/><Relationship Id="rId4" Type="http://schemas.openxmlformats.org/officeDocument/2006/relationships/hyperlink" Target="http://www.artnet.com/artists/thomas-hoadley/gray-florentine-bowl-and-brown-florentine-bowl-2-UzOQCcXaDzBbKJGmPvQL7w2" TargetMode="External"/><Relationship Id="rId5"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0" Type="http://schemas.openxmlformats.org/officeDocument/2006/relationships/slide" Target="/ppt/slides/slide8.xm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jpg"/><Relationship Id="rId4" Type="http://schemas.openxmlformats.org/officeDocument/2006/relationships/hyperlink" Target="https://youtu.be/bZvqF76-VC8" TargetMode="External"/><Relationship Id="rId9" Type="http://schemas.openxmlformats.org/officeDocument/2006/relationships/slide" Target="/ppt/slides/slide7.xml"/><Relationship Id="rId5" Type="http://schemas.openxmlformats.org/officeDocument/2006/relationships/hyperlink" Target="https://youtu.be/bZvqF76-VC8" TargetMode="Externa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slide" Target="/ppt/slid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youtube.com/playlist?list=PLAzH9Co4-WHTQdTbxE2-1GiohbpCaWjPc" TargetMode="External"/><Relationship Id="rId4" Type="http://schemas.openxmlformats.org/officeDocument/2006/relationships/hyperlink" Target="https://drive.google.com/file/d/1U4yn5Y59eNcS_5KG9CslW2uWQcv_nF2z/view" TargetMode="External"/><Relationship Id="rId5" Type="http://schemas.openxmlformats.org/officeDocument/2006/relationships/hyperlink" Target="https://drive.google.com/file/d/1bE423wMP-gB3faocIMshCH_8y5FVTmLz/view?usp=sharing" TargetMode="External"/><Relationship Id="rId6"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slide" Target="/ppt/slides/slide4.xml"/><Relationship Id="rId9" Type="http://schemas.openxmlformats.org/officeDocument/2006/relationships/slide" Target="/ppt/slides/slide8.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e/2PACX-1vT1JvCkBW16CINPoj7m8fHVXttCtaTjjdk5TxzS3rN8EOGf7ZzcRn4RefYcoTa9hSIxIV0OTmoPOl2D/pub" TargetMode="External"/><Relationship Id="rId4"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ceramicartsnetwork.org/wp-content/uploads/2014/12/WoodKilnFrng5th-Ed_Dec14.pdf" TargetMode="External"/><Relationship Id="rId4"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5400000">
            <a:off x="152400" y="152400"/>
            <a:ext cx="4838701" cy="483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2"/>
          <p:cNvPicPr preferRelativeResize="0"/>
          <p:nvPr/>
        </p:nvPicPr>
        <p:blipFill rotWithShape="1">
          <a:blip r:embed="rId3">
            <a:alphaModFix/>
          </a:blip>
          <a:srcRect b="0" l="5116" r="5116" t="0"/>
          <a:stretch/>
        </p:blipFill>
        <p:spPr>
          <a:xfrm>
            <a:off x="0" y="0"/>
            <a:ext cx="3462947" cy="5143500"/>
          </a:xfrm>
          <a:prstGeom prst="rect">
            <a:avLst/>
          </a:prstGeom>
          <a:noFill/>
          <a:ln>
            <a:noFill/>
          </a:ln>
        </p:spPr>
      </p:pic>
      <p:sp>
        <p:nvSpPr>
          <p:cNvPr id="199" name="Google Shape;199;p22"/>
          <p:cNvSpPr txBox="1"/>
          <p:nvPr/>
        </p:nvSpPr>
        <p:spPr>
          <a:xfrm>
            <a:off x="3462950" y="4489800"/>
            <a:ext cx="1533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Avenir"/>
                <a:ea typeface="Avenir"/>
                <a:cs typeface="Avenir"/>
                <a:sym typeface="Avenir"/>
              </a:rPr>
              <a:t>Peter Voulkos</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X-Neck, 1990</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Stoneware</a:t>
            </a:r>
            <a:endParaRPr b="1" sz="1000">
              <a:latin typeface="Avenir"/>
              <a:ea typeface="Avenir"/>
              <a:cs typeface="Avenir"/>
              <a:sym typeface="Avenir"/>
            </a:endParaRPr>
          </a:p>
          <a:p>
            <a:pPr indent="0" lvl="0" marL="0" rtl="0" algn="l">
              <a:spcBef>
                <a:spcPts val="0"/>
              </a:spcBef>
              <a:spcAft>
                <a:spcPts val="0"/>
              </a:spcAft>
              <a:buNone/>
            </a:pPr>
            <a:r>
              <a:t/>
            </a:r>
            <a:endParaRPr b="1"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00" name="Google Shape;200;p22"/>
          <p:cNvSpPr/>
          <p:nvPr/>
        </p:nvSpPr>
        <p:spPr>
          <a:xfrm>
            <a:off x="6818675" y="32114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a:t>
            </a:r>
            <a:r>
              <a:rPr lang="en" sz="1500">
                <a:solidFill>
                  <a:srgbClr val="FFFFFF"/>
                </a:solidFill>
                <a:uFill>
                  <a:noFill/>
                </a:uFill>
                <a:latin typeface="Avenir"/>
                <a:ea typeface="Avenir"/>
                <a:cs typeface="Avenir"/>
                <a:sym typeface="Avenir"/>
                <a:hlinkClick r:id="rId6">
                  <a:extLst>
                    <a:ext uri="{A12FA001-AC4F-418D-AE19-62706E023703}">
                      <ahyp:hlinkClr val="tx"/>
                    </a:ext>
                  </a:extLst>
                </a:hlinkClick>
              </a:rPr>
              <a:t>or more information about Peter Voulkos</a:t>
            </a:r>
            <a:r>
              <a:rPr lang="en" sz="1500">
                <a:solidFill>
                  <a:srgbClr val="FFFFFF"/>
                </a:solidFill>
                <a:latin typeface="Avenir"/>
                <a:ea typeface="Avenir"/>
                <a:cs typeface="Avenir"/>
                <a:sym typeface="Avenir"/>
              </a:rPr>
              <a:t>.</a:t>
            </a:r>
            <a:endParaRPr sz="1500">
              <a:solidFill>
                <a:srgbClr val="FFFFFF"/>
              </a:solidFill>
              <a:latin typeface="Avenir"/>
              <a:ea typeface="Avenir"/>
              <a:cs typeface="Avenir"/>
              <a:sym typeface="Avenir"/>
            </a:endParaRPr>
          </a:p>
        </p:txBody>
      </p:sp>
      <p:sp>
        <p:nvSpPr>
          <p:cNvPr id="202" name="Google Shape;202;p22"/>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1">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3"/>
          <p:cNvPicPr preferRelativeResize="0"/>
          <p:nvPr/>
        </p:nvPicPr>
        <p:blipFill rotWithShape="1">
          <a:blip r:embed="rId3">
            <a:alphaModFix/>
          </a:blip>
          <a:srcRect b="5483" l="0" r="0" t="5492"/>
          <a:stretch/>
        </p:blipFill>
        <p:spPr>
          <a:xfrm>
            <a:off x="-772250" y="-28300"/>
            <a:ext cx="4475925" cy="5312674"/>
          </a:xfrm>
          <a:prstGeom prst="rect">
            <a:avLst/>
          </a:prstGeom>
          <a:noFill/>
          <a:ln>
            <a:noFill/>
          </a:ln>
        </p:spPr>
      </p:pic>
      <p:pic>
        <p:nvPicPr>
          <p:cNvPr id="209" name="Google Shape;209;p23"/>
          <p:cNvPicPr preferRelativeResize="0"/>
          <p:nvPr/>
        </p:nvPicPr>
        <p:blipFill rotWithShape="1">
          <a:blip r:embed="rId4">
            <a:alphaModFix/>
          </a:blip>
          <a:srcRect b="15649" l="19002" r="3754" t="14920"/>
          <a:stretch/>
        </p:blipFill>
        <p:spPr>
          <a:xfrm>
            <a:off x="3176095" y="-28279"/>
            <a:ext cx="7232080" cy="5200074"/>
          </a:xfrm>
          <a:prstGeom prst="rect">
            <a:avLst/>
          </a:prstGeom>
          <a:noFill/>
          <a:ln>
            <a:noFill/>
          </a:ln>
        </p:spPr>
      </p:pic>
      <p:sp>
        <p:nvSpPr>
          <p:cNvPr id="210" name="Google Shape;210;p23">
            <a:hlinkClick action="ppaction://hlinksldjump" r:id="rId5"/>
          </p:cNvPr>
          <p:cNvSpPr/>
          <p:nvPr/>
        </p:nvSpPr>
        <p:spPr>
          <a:xfrm rot="5400000">
            <a:off x="8600425" y="4634813"/>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4"/>
          <p:cNvPicPr preferRelativeResize="0"/>
          <p:nvPr/>
        </p:nvPicPr>
        <p:blipFill rotWithShape="1">
          <a:blip r:embed="rId3">
            <a:alphaModFix/>
          </a:blip>
          <a:srcRect b="10777" l="15498" r="15498" t="8733"/>
          <a:stretch/>
        </p:blipFill>
        <p:spPr>
          <a:xfrm>
            <a:off x="0" y="0"/>
            <a:ext cx="3307061" cy="5143500"/>
          </a:xfrm>
          <a:prstGeom prst="rect">
            <a:avLst/>
          </a:prstGeom>
          <a:noFill/>
          <a:ln>
            <a:noFill/>
          </a:ln>
        </p:spPr>
      </p:pic>
      <p:sp>
        <p:nvSpPr>
          <p:cNvPr id="216" name="Google Shape;216;p24"/>
          <p:cNvSpPr txBox="1"/>
          <p:nvPr/>
        </p:nvSpPr>
        <p:spPr>
          <a:xfrm>
            <a:off x="3307050" y="4489800"/>
            <a:ext cx="1533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Avenir"/>
                <a:ea typeface="Avenir"/>
                <a:cs typeface="Avenir"/>
                <a:sym typeface="Avenir"/>
              </a:rPr>
              <a:t>Peter Callas</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Cardinal, 1991</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Stoneware</a:t>
            </a:r>
            <a:endParaRPr b="1" sz="1000">
              <a:latin typeface="Avenir"/>
              <a:ea typeface="Avenir"/>
              <a:cs typeface="Avenir"/>
              <a:sym typeface="Avenir"/>
            </a:endParaRPr>
          </a:p>
          <a:p>
            <a:pPr indent="0" lvl="0" marL="0" rtl="0" algn="l">
              <a:spcBef>
                <a:spcPts val="0"/>
              </a:spcBef>
              <a:spcAft>
                <a:spcPts val="0"/>
              </a:spcAft>
              <a:buNone/>
            </a:pPr>
            <a:r>
              <a:t/>
            </a:r>
            <a:endParaRPr b="1"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17" name="Google Shape;217;p24"/>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Peter Callas.</a:t>
            </a:r>
            <a:endParaRPr sz="1500">
              <a:solidFill>
                <a:srgbClr val="FFFFFF"/>
              </a:solidFill>
              <a:latin typeface="Avenir"/>
              <a:ea typeface="Avenir"/>
              <a:cs typeface="Avenir"/>
              <a:sym typeface="Avenir"/>
            </a:endParaRPr>
          </a:p>
        </p:txBody>
      </p:sp>
      <p:sp>
        <p:nvSpPr>
          <p:cNvPr id="219" name="Google Shape;219;p24"/>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a:blip r:embed="rId3">
            <a:alphaModFix/>
          </a:blip>
          <a:stretch>
            <a:fillRect/>
          </a:stretch>
        </p:blipFill>
        <p:spPr>
          <a:xfrm>
            <a:off x="0" y="0"/>
            <a:ext cx="4730051" cy="6306724"/>
          </a:xfrm>
          <a:prstGeom prst="rect">
            <a:avLst/>
          </a:prstGeom>
          <a:noFill/>
          <a:ln>
            <a:noFill/>
          </a:ln>
        </p:spPr>
      </p:pic>
      <p:pic>
        <p:nvPicPr>
          <p:cNvPr id="226" name="Google Shape;226;p25"/>
          <p:cNvPicPr preferRelativeResize="0"/>
          <p:nvPr/>
        </p:nvPicPr>
        <p:blipFill>
          <a:blip r:embed="rId4">
            <a:alphaModFix/>
          </a:blip>
          <a:stretch>
            <a:fillRect/>
          </a:stretch>
        </p:blipFill>
        <p:spPr>
          <a:xfrm>
            <a:off x="4730050" y="-2609900"/>
            <a:ext cx="5815049" cy="7753399"/>
          </a:xfrm>
          <a:prstGeom prst="rect">
            <a:avLst/>
          </a:prstGeom>
          <a:noFill/>
          <a:ln>
            <a:noFill/>
          </a:ln>
        </p:spPr>
      </p:pic>
      <p:sp>
        <p:nvSpPr>
          <p:cNvPr id="227" name="Google Shape;227;p25">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a:blip r:embed="rId3">
            <a:alphaModFix/>
          </a:blip>
          <a:stretch>
            <a:fillRect/>
          </a:stretch>
        </p:blipFill>
        <p:spPr>
          <a:xfrm>
            <a:off x="0" y="0"/>
            <a:ext cx="4650649" cy="6200876"/>
          </a:xfrm>
          <a:prstGeom prst="rect">
            <a:avLst/>
          </a:prstGeom>
          <a:noFill/>
          <a:ln>
            <a:noFill/>
          </a:ln>
        </p:spPr>
      </p:pic>
      <p:sp>
        <p:nvSpPr>
          <p:cNvPr id="233" name="Google Shape;233;p26"/>
          <p:cNvSpPr txBox="1"/>
          <p:nvPr/>
        </p:nvSpPr>
        <p:spPr>
          <a:xfrm>
            <a:off x="4128750" y="4047325"/>
            <a:ext cx="1533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Al Tennant</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Untitled Platter, </a:t>
            </a:r>
            <a:r>
              <a:rPr lang="en" sz="1000">
                <a:latin typeface="Avenir"/>
                <a:ea typeface="Avenir"/>
                <a:cs typeface="Avenir"/>
                <a:sym typeface="Avenir"/>
              </a:rPr>
              <a:t>c. 2000</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Wood fired stoneware</a:t>
            </a:r>
            <a:endParaRPr sz="1000">
              <a:latin typeface="Avenir"/>
              <a:ea typeface="Avenir"/>
              <a:cs typeface="Avenir"/>
              <a:sym typeface="Avenir"/>
            </a:endParaRPr>
          </a:p>
          <a:p>
            <a:pPr indent="0" lvl="0" marL="0" rtl="0" algn="l">
              <a:spcBef>
                <a:spcPts val="0"/>
              </a:spcBef>
              <a:spcAft>
                <a:spcPts val="0"/>
              </a:spcAft>
              <a:buNone/>
            </a:pPr>
            <a:r>
              <a:t/>
            </a:r>
            <a:endParaRPr b="1"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34" name="Google Shape;234;p26"/>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a:t>
            </a:r>
            <a:r>
              <a:rPr lang="en" sz="1500">
                <a:solidFill>
                  <a:srgbClr val="FFFFFF"/>
                </a:solidFill>
                <a:latin typeface="Avenir"/>
                <a:ea typeface="Avenir"/>
                <a:cs typeface="Avenir"/>
                <a:sym typeface="Avenir"/>
              </a:rPr>
              <a:t>Al Tennant.</a:t>
            </a:r>
            <a:endParaRPr sz="1500">
              <a:solidFill>
                <a:srgbClr val="FFFFFF"/>
              </a:solidFill>
              <a:latin typeface="Avenir"/>
              <a:ea typeface="Avenir"/>
              <a:cs typeface="Avenir"/>
              <a:sym typeface="Avenir"/>
            </a:endParaRPr>
          </a:p>
        </p:txBody>
      </p:sp>
      <p:sp>
        <p:nvSpPr>
          <p:cNvPr id="236" name="Google Shape;236;p26"/>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7"/>
          <p:cNvPicPr preferRelativeResize="0"/>
          <p:nvPr/>
        </p:nvPicPr>
        <p:blipFill rotWithShape="1">
          <a:blip r:embed="rId3">
            <a:alphaModFix/>
          </a:blip>
          <a:srcRect b="16065" l="0" r="0" t="0"/>
          <a:stretch/>
        </p:blipFill>
        <p:spPr>
          <a:xfrm>
            <a:off x="-26312" y="-5148925"/>
            <a:ext cx="9196625" cy="10292426"/>
          </a:xfrm>
          <a:prstGeom prst="rect">
            <a:avLst/>
          </a:prstGeom>
          <a:noFill/>
          <a:ln>
            <a:noFill/>
          </a:ln>
        </p:spPr>
      </p:pic>
      <p:sp>
        <p:nvSpPr>
          <p:cNvPr id="243" name="Google Shape;243;p27">
            <a:hlinkClick action="ppaction://hlinksldjump" r:id="rId4"/>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p:nvPr/>
        </p:nvSpPr>
        <p:spPr>
          <a:xfrm>
            <a:off x="3714000" y="0"/>
            <a:ext cx="543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457725" y="1185200"/>
            <a:ext cx="4004400" cy="38661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nvSpPr>
        <p:spPr>
          <a:xfrm>
            <a:off x="3956700" y="952100"/>
            <a:ext cx="3311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is Trompe L’oeil? </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1" name="Google Shape;251;p28"/>
          <p:cNvSpPr txBox="1"/>
          <p:nvPr/>
        </p:nvSpPr>
        <p:spPr>
          <a:xfrm>
            <a:off x="5080875" y="1479650"/>
            <a:ext cx="3507300" cy="3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Trompe L’oeil Is french for deception of the eye. It is an art term used to describe an object that creates the illusion of realism.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In Ceramic art. It’s most often used to describe art that is made of clay, but has been made to look like it’s made from a different substance, wood, metal, etc.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For more history on the subject, Check out </a:t>
            </a:r>
            <a:r>
              <a:rPr lang="en" sz="1000" u="sng">
                <a:solidFill>
                  <a:srgbClr val="B4A7D6"/>
                </a:solidFill>
                <a:latin typeface="Avenir"/>
                <a:ea typeface="Avenir"/>
                <a:cs typeface="Avenir"/>
                <a:sym typeface="Avenir"/>
                <a:hlinkClick r:id="rId3">
                  <a:extLst>
                    <a:ext uri="{A12FA001-AC4F-418D-AE19-62706E023703}">
                      <ahyp:hlinkClr val="tx"/>
                    </a:ext>
                  </a:extLst>
                </a:hlinkClick>
              </a:rPr>
              <a:t>This article! </a:t>
            </a:r>
            <a:endParaRPr sz="1000">
              <a:solidFill>
                <a:srgbClr val="B4A7D6"/>
              </a:solidFill>
              <a:latin typeface="Avenir"/>
              <a:ea typeface="Avenir"/>
              <a:cs typeface="Avenir"/>
              <a:sym typeface="Avenir"/>
            </a:endParaRPr>
          </a:p>
        </p:txBody>
      </p:sp>
      <p:sp>
        <p:nvSpPr>
          <p:cNvPr id="252" name="Google Shape;252;p28"/>
          <p:cNvSpPr txBox="1"/>
          <p:nvPr/>
        </p:nvSpPr>
        <p:spPr>
          <a:xfrm>
            <a:off x="837700" y="2122225"/>
            <a:ext cx="3311700" cy="19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How is Trompe L’oeil </a:t>
            </a:r>
            <a:endParaRPr sz="2000">
              <a:solidFill>
                <a:srgbClr val="FFFFFF"/>
              </a:solidFill>
              <a:latin typeface="Avenir"/>
              <a:ea typeface="Avenir"/>
              <a:cs typeface="Avenir"/>
              <a:sym typeface="Avenir"/>
            </a:endParaRPr>
          </a:p>
          <a:p>
            <a:pPr indent="0" lvl="0" marL="0" rtl="0" algn="l">
              <a:spcBef>
                <a:spcPts val="0"/>
              </a:spcBef>
              <a:spcAft>
                <a:spcPts val="0"/>
              </a:spcAft>
              <a:buNone/>
            </a:pPr>
            <a:r>
              <a:rPr lang="en" sz="2000">
                <a:solidFill>
                  <a:srgbClr val="FFFFFF"/>
                </a:solidFill>
                <a:latin typeface="Avenir"/>
                <a:ea typeface="Avenir"/>
                <a:cs typeface="Avenir"/>
                <a:sym typeface="Avenir"/>
              </a:rPr>
              <a:t>used in art?</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When artists use Trompe L’oeil, they often choose to create hyper realistic objects that help to tell a story.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endParaRPr>
          </a:p>
        </p:txBody>
      </p:sp>
      <p:sp>
        <p:nvSpPr>
          <p:cNvPr id="253" name="Google Shape;253;p28"/>
          <p:cNvSpPr txBox="1"/>
          <p:nvPr/>
        </p:nvSpPr>
        <p:spPr>
          <a:xfrm>
            <a:off x="457725" y="438400"/>
            <a:ext cx="30000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Avenir"/>
                <a:ea typeface="Avenir"/>
                <a:cs typeface="Avenir"/>
                <a:sym typeface="Avenir"/>
              </a:rPr>
              <a:t>Trompe L’oeil</a:t>
            </a:r>
            <a:endParaRPr sz="3000">
              <a:solidFill>
                <a:srgbClr val="434343"/>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9"/>
          <p:cNvPicPr preferRelativeResize="0"/>
          <p:nvPr/>
        </p:nvPicPr>
        <p:blipFill rotWithShape="1">
          <a:blip r:embed="rId3">
            <a:alphaModFix/>
          </a:blip>
          <a:srcRect b="0" l="0" r="0" t="8164"/>
          <a:stretch/>
        </p:blipFill>
        <p:spPr>
          <a:xfrm>
            <a:off x="0" y="0"/>
            <a:ext cx="3130052" cy="5143500"/>
          </a:xfrm>
          <a:prstGeom prst="rect">
            <a:avLst/>
          </a:prstGeom>
          <a:noFill/>
          <a:ln>
            <a:noFill/>
          </a:ln>
        </p:spPr>
      </p:pic>
      <p:sp>
        <p:nvSpPr>
          <p:cNvPr id="259" name="Google Shape;259;p29"/>
          <p:cNvSpPr txBox="1"/>
          <p:nvPr/>
        </p:nvSpPr>
        <p:spPr>
          <a:xfrm>
            <a:off x="3130050" y="4550400"/>
            <a:ext cx="2581800" cy="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Victor Spinski</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Box of Nails,</a:t>
            </a:r>
            <a:r>
              <a:rPr lang="en" sz="1000">
                <a:latin typeface="Avenir"/>
                <a:ea typeface="Avenir"/>
                <a:cs typeface="Avenir"/>
                <a:sym typeface="Avenir"/>
              </a:rPr>
              <a:t> c. 2000</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Ceramic lusters, and decals</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sp>
        <p:nvSpPr>
          <p:cNvPr id="260" name="Google Shape;260;p29"/>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Victor Spinski.</a:t>
            </a:r>
            <a:endParaRPr sz="1500">
              <a:solidFill>
                <a:srgbClr val="FFFFFF"/>
              </a:solidFill>
              <a:latin typeface="Avenir"/>
              <a:ea typeface="Avenir"/>
              <a:cs typeface="Avenir"/>
              <a:sym typeface="Avenir"/>
            </a:endParaRPr>
          </a:p>
        </p:txBody>
      </p:sp>
      <p:sp>
        <p:nvSpPr>
          <p:cNvPr id="262" name="Google Shape;262;p29"/>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0"/>
          <p:cNvPicPr preferRelativeResize="0"/>
          <p:nvPr/>
        </p:nvPicPr>
        <p:blipFill>
          <a:blip r:embed="rId3">
            <a:alphaModFix/>
          </a:blip>
          <a:stretch>
            <a:fillRect/>
          </a:stretch>
        </p:blipFill>
        <p:spPr>
          <a:xfrm>
            <a:off x="0" y="-826133"/>
            <a:ext cx="4477225" cy="5969633"/>
          </a:xfrm>
          <a:prstGeom prst="rect">
            <a:avLst/>
          </a:prstGeom>
          <a:noFill/>
          <a:ln>
            <a:noFill/>
          </a:ln>
        </p:spPr>
      </p:pic>
      <p:pic>
        <p:nvPicPr>
          <p:cNvPr id="269" name="Google Shape;269;p30"/>
          <p:cNvPicPr preferRelativeResize="0"/>
          <p:nvPr/>
        </p:nvPicPr>
        <p:blipFill>
          <a:blip r:embed="rId4">
            <a:alphaModFix/>
          </a:blip>
          <a:stretch>
            <a:fillRect/>
          </a:stretch>
        </p:blipFill>
        <p:spPr>
          <a:xfrm>
            <a:off x="4477225" y="0"/>
            <a:ext cx="4666775" cy="6222377"/>
          </a:xfrm>
          <a:prstGeom prst="rect">
            <a:avLst/>
          </a:prstGeom>
          <a:noFill/>
          <a:ln>
            <a:noFill/>
          </a:ln>
        </p:spPr>
      </p:pic>
      <p:sp>
        <p:nvSpPr>
          <p:cNvPr id="270" name="Google Shape;270;p30">
            <a:hlinkClick action="ppaction://hlinksldjump" r:id="rId5"/>
          </p:cNvPr>
          <p:cNvSpPr/>
          <p:nvPr/>
        </p:nvSpPr>
        <p:spPr>
          <a:xfrm rot="5400000">
            <a:off x="8558300" y="4592663"/>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txBox="1"/>
          <p:nvPr/>
        </p:nvSpPr>
        <p:spPr>
          <a:xfrm>
            <a:off x="2063250" y="4541400"/>
            <a:ext cx="1620300" cy="6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Margaret Keelan</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Girl with Goose</a:t>
            </a:r>
            <a:r>
              <a:rPr lang="en" sz="1000">
                <a:latin typeface="Avenir"/>
                <a:ea typeface="Avenir"/>
                <a:cs typeface="Avenir"/>
                <a:sym typeface="Avenir"/>
              </a:rPr>
              <a:t>, 2007</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Clay, Stains</a:t>
            </a:r>
            <a:endParaRPr sz="1000">
              <a:latin typeface="Avenir"/>
              <a:ea typeface="Avenir"/>
              <a:cs typeface="Avenir"/>
              <a:sym typeface="Avenir"/>
            </a:endParaRPr>
          </a:p>
          <a:p>
            <a:pPr indent="0" lvl="0" marL="0" rtl="0" algn="l">
              <a:spcBef>
                <a:spcPts val="0"/>
              </a:spcBef>
              <a:spcAft>
                <a:spcPts val="0"/>
              </a:spcAft>
              <a:buNone/>
            </a:pPr>
            <a:r>
              <a:t/>
            </a:r>
            <a:endParaRPr sz="1000">
              <a:latin typeface="Avenir"/>
              <a:ea typeface="Avenir"/>
              <a:cs typeface="Avenir"/>
              <a:sym typeface="Avenir"/>
            </a:endParaRPr>
          </a:p>
        </p:txBody>
      </p:sp>
      <p:pic>
        <p:nvPicPr>
          <p:cNvPr id="276" name="Google Shape;276;p31"/>
          <p:cNvPicPr preferRelativeResize="0"/>
          <p:nvPr/>
        </p:nvPicPr>
        <p:blipFill>
          <a:blip r:embed="rId3">
            <a:alphaModFix/>
          </a:blip>
          <a:stretch>
            <a:fillRect/>
          </a:stretch>
        </p:blipFill>
        <p:spPr>
          <a:xfrm>
            <a:off x="0" y="0"/>
            <a:ext cx="2063241" cy="5143501"/>
          </a:xfrm>
          <a:prstGeom prst="rect">
            <a:avLst/>
          </a:prstGeom>
          <a:noFill/>
          <a:ln>
            <a:noFill/>
          </a:ln>
        </p:spPr>
      </p:pic>
      <p:sp>
        <p:nvSpPr>
          <p:cNvPr id="277" name="Google Shape;277;p31"/>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a:t>
            </a:r>
            <a:r>
              <a:rPr lang="en" sz="1500">
                <a:solidFill>
                  <a:srgbClr val="FFFFFF"/>
                </a:solidFill>
                <a:latin typeface="Avenir"/>
                <a:ea typeface="Avenir"/>
                <a:cs typeface="Avenir"/>
                <a:sym typeface="Avenir"/>
              </a:rPr>
              <a:t>Margaret Keelan.</a:t>
            </a:r>
            <a:endParaRPr sz="1500">
              <a:solidFill>
                <a:srgbClr val="FFFFFF"/>
              </a:solidFill>
              <a:latin typeface="Avenir"/>
              <a:ea typeface="Avenir"/>
              <a:cs typeface="Avenir"/>
              <a:sym typeface="Avenir"/>
            </a:endParaRPr>
          </a:p>
        </p:txBody>
      </p:sp>
      <p:sp>
        <p:nvSpPr>
          <p:cNvPr id="279" name="Google Shape;279;p31"/>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p:nvPr/>
        </p:nvSpPr>
        <p:spPr>
          <a:xfrm>
            <a:off x="-76200" y="2832750"/>
            <a:ext cx="9211500" cy="23787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nvSpPr>
        <p:spPr>
          <a:xfrm>
            <a:off x="6504925" y="0"/>
            <a:ext cx="2672400" cy="37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rgbClr val="434343"/>
                </a:solidFill>
                <a:latin typeface="Avenir"/>
                <a:ea typeface="Avenir"/>
                <a:cs typeface="Avenir"/>
                <a:sym typeface="Avenir"/>
              </a:rPr>
              <a:t>Tour Navigation Page</a:t>
            </a:r>
            <a:endParaRPr sz="2000">
              <a:solidFill>
                <a:srgbClr val="434343"/>
              </a:solidFill>
              <a:latin typeface="Avenir"/>
              <a:ea typeface="Avenir"/>
              <a:cs typeface="Avenir"/>
              <a:sym typeface="Avenir"/>
            </a:endParaRPr>
          </a:p>
          <a:p>
            <a:pPr indent="0" lvl="0" marL="0" rtl="0" algn="r">
              <a:spcBef>
                <a:spcPts val="0"/>
              </a:spcBef>
              <a:spcAft>
                <a:spcPts val="0"/>
              </a:spcAft>
              <a:buNone/>
            </a:pPr>
            <a:r>
              <a:t/>
            </a:r>
            <a:endParaRPr/>
          </a:p>
        </p:txBody>
      </p:sp>
      <p:sp>
        <p:nvSpPr>
          <p:cNvPr id="61" name="Google Shape;61;p14"/>
          <p:cNvSpPr/>
          <p:nvPr/>
        </p:nvSpPr>
        <p:spPr>
          <a:xfrm rot="2700000">
            <a:off x="2841164" y="39112"/>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2044567" y="2621168"/>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2</a:t>
            </a:r>
            <a:endParaRPr b="1" sz="1200">
              <a:solidFill>
                <a:srgbClr val="307BF3"/>
              </a:solidFill>
              <a:latin typeface="Roboto"/>
              <a:ea typeface="Roboto"/>
              <a:cs typeface="Roboto"/>
              <a:sym typeface="Roboto"/>
            </a:endParaRPr>
          </a:p>
        </p:txBody>
      </p:sp>
      <p:sp>
        <p:nvSpPr>
          <p:cNvPr id="63" name="Google Shape;63;p14"/>
          <p:cNvSpPr txBox="1"/>
          <p:nvPr/>
        </p:nvSpPr>
        <p:spPr>
          <a:xfrm rot="-2700000">
            <a:off x="1836284" y="1353829"/>
            <a:ext cx="259013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3">
                  <a:extLst>
                    <a:ext uri="{A12FA001-AC4F-418D-AE19-62706E023703}">
                      <ahyp:hlinkClr val="tx"/>
                    </a:ext>
                  </a:extLst>
                </a:hlinkClick>
              </a:rPr>
              <a:t>Wood Fire Art</a:t>
            </a:r>
            <a:endParaRPr b="1" sz="1500">
              <a:solidFill>
                <a:srgbClr val="FFFFFF"/>
              </a:solidFill>
              <a:latin typeface="Avenir"/>
              <a:ea typeface="Avenir"/>
              <a:cs typeface="Avenir"/>
              <a:sym typeface="Avenir"/>
            </a:endParaRPr>
          </a:p>
        </p:txBody>
      </p:sp>
      <p:sp>
        <p:nvSpPr>
          <p:cNvPr id="64" name="Google Shape;64;p14"/>
          <p:cNvSpPr/>
          <p:nvPr/>
        </p:nvSpPr>
        <p:spPr>
          <a:xfrm rot="2700000">
            <a:off x="922824" y="39112"/>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48352" y="2621168"/>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6" name="Google Shape;66;p14"/>
          <p:cNvSpPr txBox="1"/>
          <p:nvPr/>
        </p:nvSpPr>
        <p:spPr>
          <a:xfrm rot="-2700000">
            <a:off x="546986" y="1554543"/>
            <a:ext cx="2203628" cy="33686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4">
                  <a:extLst>
                    <a:ext uri="{A12FA001-AC4F-418D-AE19-62706E023703}">
                      <ahyp:hlinkClr val="tx"/>
                    </a:ext>
                  </a:extLst>
                </a:hlinkClick>
              </a:rPr>
              <a:t>Visual Thinking Strategies</a:t>
            </a:r>
            <a:endParaRPr b="1" sz="1200">
              <a:solidFill>
                <a:srgbClr val="434343"/>
              </a:solidFill>
              <a:latin typeface="Avenir"/>
              <a:ea typeface="Avenir"/>
              <a:cs typeface="Avenir"/>
              <a:sym typeface="Avenir"/>
            </a:endParaRPr>
          </a:p>
        </p:txBody>
      </p:sp>
      <p:sp>
        <p:nvSpPr>
          <p:cNvPr id="67" name="Google Shape;67;p14"/>
          <p:cNvSpPr txBox="1"/>
          <p:nvPr/>
        </p:nvSpPr>
        <p:spPr>
          <a:xfrm rot="-2700000">
            <a:off x="-70542" y="1397906"/>
            <a:ext cx="245903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lt1"/>
                </a:solidFill>
                <a:latin typeface="Avenir"/>
                <a:ea typeface="Avenir"/>
                <a:cs typeface="Avenir"/>
                <a:sym typeface="Avenir"/>
              </a:rPr>
              <a:t>Introduction</a:t>
            </a:r>
            <a:endParaRPr b="1" sz="1500">
              <a:solidFill>
                <a:srgbClr val="FFFFFF"/>
              </a:solidFill>
              <a:latin typeface="Avenir"/>
              <a:ea typeface="Avenir"/>
              <a:cs typeface="Avenir"/>
              <a:sym typeface="Avenir"/>
            </a:endParaRPr>
          </a:p>
        </p:txBody>
      </p:sp>
      <p:sp>
        <p:nvSpPr>
          <p:cNvPr id="68" name="Google Shape;68;p14"/>
          <p:cNvSpPr txBox="1"/>
          <p:nvPr/>
        </p:nvSpPr>
        <p:spPr>
          <a:xfrm rot="-2700000">
            <a:off x="800237" y="1381440"/>
            <a:ext cx="2693228" cy="33686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B4A7D6"/>
                </a:solidFill>
                <a:latin typeface="Avenir"/>
                <a:ea typeface="Avenir"/>
                <a:cs typeface="Avenir"/>
                <a:sym typeface="Avenir"/>
                <a:hlinkClick r:id="rId5">
                  <a:extLst>
                    <a:ext uri="{A12FA001-AC4F-418D-AE19-62706E023703}">
                      <ahyp:hlinkClr val="tx"/>
                    </a:ext>
                  </a:extLst>
                </a:hlinkClick>
              </a:rPr>
              <a:t>Principles of Design Vocabulary</a:t>
            </a:r>
            <a:endParaRPr b="1" sz="1200">
              <a:solidFill>
                <a:srgbClr val="B4A7D6"/>
              </a:solidFill>
              <a:latin typeface="Avenir"/>
              <a:ea typeface="Avenir"/>
              <a:cs typeface="Avenir"/>
              <a:sym typeface="Avenir"/>
            </a:endParaRPr>
          </a:p>
        </p:txBody>
      </p:sp>
      <p:sp>
        <p:nvSpPr>
          <p:cNvPr id="69" name="Google Shape;69;p14"/>
          <p:cNvSpPr txBox="1"/>
          <p:nvPr/>
        </p:nvSpPr>
        <p:spPr>
          <a:xfrm rot="-2700000">
            <a:off x="239218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6">
                  <a:extLst>
                    <a:ext uri="{A12FA001-AC4F-418D-AE19-62706E023703}">
                      <ahyp:hlinkClr val="tx"/>
                    </a:ext>
                  </a:extLst>
                </a:hlinkClick>
              </a:rPr>
              <a:t>Peter Voulkos</a:t>
            </a:r>
            <a:endParaRPr b="1" sz="1200">
              <a:solidFill>
                <a:srgbClr val="434343"/>
              </a:solidFill>
              <a:latin typeface="Avenir"/>
              <a:ea typeface="Avenir"/>
              <a:cs typeface="Avenir"/>
              <a:sym typeface="Avenir"/>
            </a:endParaRPr>
          </a:p>
        </p:txBody>
      </p:sp>
      <p:sp>
        <p:nvSpPr>
          <p:cNvPr id="70" name="Google Shape;70;p14"/>
          <p:cNvSpPr txBox="1"/>
          <p:nvPr/>
        </p:nvSpPr>
        <p:spPr>
          <a:xfrm rot="-2700000">
            <a:off x="2690296" y="1565137"/>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7">
                  <a:extLst>
                    <a:ext uri="{A12FA001-AC4F-418D-AE19-62706E023703}">
                      <ahyp:hlinkClr val="tx"/>
                    </a:ext>
                  </a:extLst>
                </a:hlinkClick>
              </a:rPr>
              <a:t>Peter Callas</a:t>
            </a:r>
            <a:endParaRPr b="1" sz="1200">
              <a:solidFill>
                <a:srgbClr val="434343"/>
              </a:solidFill>
              <a:latin typeface="Avenir"/>
              <a:ea typeface="Avenir"/>
              <a:cs typeface="Avenir"/>
              <a:sym typeface="Avenir"/>
            </a:endParaRPr>
          </a:p>
        </p:txBody>
      </p:sp>
      <p:sp>
        <p:nvSpPr>
          <p:cNvPr id="71" name="Google Shape;71;p14"/>
          <p:cNvSpPr txBox="1"/>
          <p:nvPr/>
        </p:nvSpPr>
        <p:spPr>
          <a:xfrm rot="-2700000">
            <a:off x="298840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8">
                  <a:extLst>
                    <a:ext uri="{A12FA001-AC4F-418D-AE19-62706E023703}">
                      <ahyp:hlinkClr val="tx"/>
                    </a:ext>
                  </a:extLst>
                </a:hlinkClick>
              </a:rPr>
              <a:t>Al Tennant</a:t>
            </a:r>
            <a:endParaRPr b="1" sz="1200">
              <a:solidFill>
                <a:srgbClr val="434343"/>
              </a:solidFill>
              <a:latin typeface="Avenir"/>
              <a:ea typeface="Avenir"/>
              <a:cs typeface="Avenir"/>
              <a:sym typeface="Avenir"/>
            </a:endParaRPr>
          </a:p>
        </p:txBody>
      </p:sp>
      <p:sp>
        <p:nvSpPr>
          <p:cNvPr id="72" name="Google Shape;72;p14"/>
          <p:cNvSpPr/>
          <p:nvPr/>
        </p:nvSpPr>
        <p:spPr>
          <a:xfrm rot="2700000">
            <a:off x="4627689" y="74937"/>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3831092" y="26569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3</a:t>
            </a:r>
            <a:endParaRPr b="1" sz="1200">
              <a:solidFill>
                <a:srgbClr val="307BF3"/>
              </a:solidFill>
              <a:latin typeface="Roboto"/>
              <a:ea typeface="Roboto"/>
              <a:cs typeface="Roboto"/>
              <a:sym typeface="Roboto"/>
            </a:endParaRPr>
          </a:p>
        </p:txBody>
      </p:sp>
      <p:sp>
        <p:nvSpPr>
          <p:cNvPr id="74" name="Google Shape;74;p14"/>
          <p:cNvSpPr txBox="1"/>
          <p:nvPr/>
        </p:nvSpPr>
        <p:spPr>
          <a:xfrm rot="-2700000">
            <a:off x="3693063" y="1360554"/>
            <a:ext cx="250782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Trompe L’oeil</a:t>
            </a:r>
            <a:endParaRPr b="1" sz="1500">
              <a:solidFill>
                <a:srgbClr val="FFFFFF"/>
              </a:solidFill>
              <a:latin typeface="Avenir"/>
              <a:ea typeface="Avenir"/>
              <a:cs typeface="Avenir"/>
              <a:sym typeface="Avenir"/>
            </a:endParaRPr>
          </a:p>
        </p:txBody>
      </p:sp>
      <p:sp>
        <p:nvSpPr>
          <p:cNvPr id="75" name="Google Shape;75;p14"/>
          <p:cNvSpPr txBox="1"/>
          <p:nvPr/>
        </p:nvSpPr>
        <p:spPr>
          <a:xfrm>
            <a:off x="0" y="3145050"/>
            <a:ext cx="6674400" cy="130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100">
                <a:solidFill>
                  <a:srgbClr val="FFFFFF"/>
                </a:solidFill>
                <a:latin typeface="Avenir"/>
                <a:ea typeface="Avenir"/>
                <a:cs typeface="Avenir"/>
                <a:sym typeface="Avenir"/>
              </a:rPr>
              <a:t>To Get Started</a:t>
            </a:r>
            <a:r>
              <a:rPr lang="en" sz="1100">
                <a:solidFill>
                  <a:srgbClr val="FFFFFF"/>
                </a:solidFill>
                <a:latin typeface="Avenir"/>
                <a:ea typeface="Avenir"/>
                <a:cs typeface="Avenir"/>
                <a:sym typeface="Avenir"/>
              </a:rPr>
              <a:t>, select the links above (underlined) to read more about the subject listed.</a:t>
            </a:r>
            <a:endParaRPr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lang="en" sz="1100">
                <a:solidFill>
                  <a:srgbClr val="FFFFFF"/>
                </a:solidFill>
                <a:latin typeface="Avenir"/>
                <a:ea typeface="Avenir"/>
                <a:cs typeface="Avenir"/>
                <a:sym typeface="Avenir"/>
              </a:rPr>
              <a:t>The links are in the suggested order, but you are welcome to jump around if you would like.</a:t>
            </a:r>
            <a:endParaRPr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lang="en" sz="1100">
                <a:solidFill>
                  <a:srgbClr val="FFFFFF"/>
                </a:solidFill>
                <a:latin typeface="Avenir"/>
                <a:ea typeface="Avenir"/>
                <a:cs typeface="Avenir"/>
                <a:sym typeface="Avenir"/>
              </a:rPr>
              <a:t> </a:t>
            </a:r>
            <a:endParaRPr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i="1" lang="en" sz="1100">
                <a:solidFill>
                  <a:srgbClr val="FFFFFF"/>
                </a:solidFill>
                <a:latin typeface="Avenir"/>
                <a:ea typeface="Avenir"/>
                <a:cs typeface="Avenir"/>
                <a:sym typeface="Avenir"/>
              </a:rPr>
              <a:t>Links in grey will take you to other pages within this presentation. </a:t>
            </a:r>
            <a:endParaRPr i="1" sz="1100">
              <a:solidFill>
                <a:srgbClr val="FFFFFF"/>
              </a:solidFill>
              <a:latin typeface="Avenir"/>
              <a:ea typeface="Avenir"/>
              <a:cs typeface="Avenir"/>
              <a:sym typeface="Avenir"/>
            </a:endParaRPr>
          </a:p>
          <a:p>
            <a:pPr indent="0" lvl="0" marL="0" rtl="0" algn="just">
              <a:lnSpc>
                <a:spcPct val="115000"/>
              </a:lnSpc>
              <a:spcBef>
                <a:spcPts val="0"/>
              </a:spcBef>
              <a:spcAft>
                <a:spcPts val="0"/>
              </a:spcAft>
              <a:buNone/>
            </a:pPr>
            <a:r>
              <a:rPr i="1" lang="en" sz="1100">
                <a:solidFill>
                  <a:srgbClr val="FFFFFF"/>
                </a:solidFill>
                <a:latin typeface="Avenir"/>
                <a:ea typeface="Avenir"/>
                <a:cs typeface="Avenir"/>
                <a:sym typeface="Avenir"/>
              </a:rPr>
              <a:t>Links in purple will take you to supplemental material outside of this presentation.  </a:t>
            </a:r>
            <a:endParaRPr i="1" sz="1100">
              <a:solidFill>
                <a:srgbClr val="FFFFFF"/>
              </a:solidFill>
              <a:latin typeface="Avenir"/>
              <a:ea typeface="Avenir"/>
              <a:cs typeface="Avenir"/>
              <a:sym typeface="Avenir"/>
            </a:endParaRPr>
          </a:p>
          <a:p>
            <a:pPr indent="0" lvl="0" marL="0" rtl="0" algn="just">
              <a:spcBef>
                <a:spcPts val="0"/>
              </a:spcBef>
              <a:spcAft>
                <a:spcPts val="0"/>
              </a:spcAft>
              <a:buNone/>
            </a:pPr>
            <a:r>
              <a:t/>
            </a:r>
            <a:endParaRPr sz="800"/>
          </a:p>
        </p:txBody>
      </p:sp>
      <p:sp>
        <p:nvSpPr>
          <p:cNvPr id="76" name="Google Shape;76;p14"/>
          <p:cNvSpPr txBox="1"/>
          <p:nvPr/>
        </p:nvSpPr>
        <p:spPr>
          <a:xfrm>
            <a:off x="259725" y="4763250"/>
            <a:ext cx="8807400" cy="37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300">
                <a:solidFill>
                  <a:srgbClr val="FFFFFF"/>
                </a:solidFill>
                <a:latin typeface="Avenir"/>
                <a:ea typeface="Avenir"/>
                <a:cs typeface="Avenir"/>
                <a:sym typeface="Avenir"/>
              </a:rPr>
              <a:t>Welcome to </a:t>
            </a:r>
            <a:r>
              <a:rPr i="1" lang="en" sz="1300">
                <a:solidFill>
                  <a:srgbClr val="FFFFFF"/>
                </a:solidFill>
                <a:latin typeface="Avenir"/>
                <a:ea typeface="Avenir"/>
                <a:cs typeface="Avenir"/>
                <a:sym typeface="Avenir"/>
              </a:rPr>
              <a:t>New Acquisitions From Julianne and David Armstrong</a:t>
            </a:r>
            <a:r>
              <a:rPr lang="en" sz="1300">
                <a:solidFill>
                  <a:srgbClr val="FFFFFF"/>
                </a:solidFill>
                <a:latin typeface="Avenir"/>
                <a:ea typeface="Avenir"/>
                <a:cs typeface="Avenir"/>
                <a:sym typeface="Avenir"/>
              </a:rPr>
              <a:t>, A Virtual Tour.</a:t>
            </a:r>
            <a:endParaRPr sz="1300">
              <a:solidFill>
                <a:srgbClr val="FFFFFF"/>
              </a:solidFill>
              <a:latin typeface="Avenir"/>
              <a:ea typeface="Avenir"/>
              <a:cs typeface="Avenir"/>
              <a:sym typeface="Avenir"/>
            </a:endParaRPr>
          </a:p>
        </p:txBody>
      </p:sp>
      <p:sp>
        <p:nvSpPr>
          <p:cNvPr id="77" name="Google Shape;77;p14"/>
          <p:cNvSpPr txBox="1"/>
          <p:nvPr/>
        </p:nvSpPr>
        <p:spPr>
          <a:xfrm rot="-2700000">
            <a:off x="4234446" y="1565137"/>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10">
                  <a:extLst>
                    <a:ext uri="{A12FA001-AC4F-418D-AE19-62706E023703}">
                      <ahyp:hlinkClr val="tx"/>
                    </a:ext>
                  </a:extLst>
                </a:hlinkClick>
              </a:rPr>
              <a:t>Victor Spinski</a:t>
            </a:r>
            <a:endParaRPr b="1" sz="1200">
              <a:solidFill>
                <a:srgbClr val="434343"/>
              </a:solidFill>
              <a:latin typeface="Avenir"/>
              <a:ea typeface="Avenir"/>
              <a:cs typeface="Avenir"/>
              <a:sym typeface="Avenir"/>
            </a:endParaRPr>
          </a:p>
        </p:txBody>
      </p:sp>
      <p:sp>
        <p:nvSpPr>
          <p:cNvPr id="78" name="Google Shape;78;p14"/>
          <p:cNvSpPr txBox="1"/>
          <p:nvPr/>
        </p:nvSpPr>
        <p:spPr>
          <a:xfrm rot="-2700000">
            <a:off x="453255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434343"/>
                </a:solidFill>
                <a:latin typeface="Avenir"/>
                <a:ea typeface="Avenir"/>
                <a:cs typeface="Avenir"/>
                <a:sym typeface="Avenir"/>
                <a:hlinkClick action="ppaction://hlinksldjump" r:id="rId11">
                  <a:extLst>
                    <a:ext uri="{A12FA001-AC4F-418D-AE19-62706E023703}">
                      <ahyp:hlinkClr val="tx"/>
                    </a:ext>
                  </a:extLst>
                </a:hlinkClick>
              </a:rPr>
              <a:t>Margaret Keelan</a:t>
            </a:r>
            <a:endParaRPr sz="1200" u="sng">
              <a:solidFill>
                <a:srgbClr val="434343"/>
              </a:solidFill>
              <a:latin typeface="Avenir"/>
              <a:ea typeface="Avenir"/>
              <a:cs typeface="Avenir"/>
              <a:sym typeface="Avenir"/>
            </a:endParaRPr>
          </a:p>
          <a:p>
            <a:pPr indent="0" lvl="0" marL="0" rtl="0" algn="l">
              <a:spcBef>
                <a:spcPts val="1600"/>
              </a:spcBef>
              <a:spcAft>
                <a:spcPts val="1600"/>
              </a:spcAft>
              <a:buNone/>
            </a:pPr>
            <a:r>
              <a:t/>
            </a:r>
            <a:endParaRPr sz="1200" u="sng">
              <a:solidFill>
                <a:srgbClr val="8E7CC3"/>
              </a:solidFill>
              <a:latin typeface="Avenir"/>
              <a:ea typeface="Avenir"/>
              <a:cs typeface="Avenir"/>
              <a:sym typeface="Avenir"/>
            </a:endParaRPr>
          </a:p>
        </p:txBody>
      </p:sp>
      <p:sp>
        <p:nvSpPr>
          <p:cNvPr id="79" name="Google Shape;79;p14"/>
          <p:cNvSpPr txBox="1"/>
          <p:nvPr/>
        </p:nvSpPr>
        <p:spPr>
          <a:xfrm rot="-2700000">
            <a:off x="483066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434343"/>
                </a:solidFill>
                <a:latin typeface="Avenir"/>
                <a:ea typeface="Avenir"/>
                <a:cs typeface="Avenir"/>
                <a:sym typeface="Avenir"/>
                <a:hlinkClick action="ppaction://hlinksldjump" r:id="rId12">
                  <a:extLst>
                    <a:ext uri="{A12FA001-AC4F-418D-AE19-62706E023703}">
                      <ahyp:hlinkClr val="tx"/>
                    </a:ext>
                  </a:extLst>
                </a:hlinkClick>
              </a:rPr>
              <a:t>Sylvia Hyman</a:t>
            </a:r>
            <a:endParaRPr b="1" sz="1200">
              <a:solidFill>
                <a:srgbClr val="434343"/>
              </a:solidFill>
              <a:latin typeface="Avenir"/>
              <a:ea typeface="Avenir"/>
              <a:cs typeface="Avenir"/>
              <a:sym typeface="Avenir"/>
            </a:endParaRPr>
          </a:p>
        </p:txBody>
      </p:sp>
      <p:sp>
        <p:nvSpPr>
          <p:cNvPr id="80" name="Google Shape;80;p14"/>
          <p:cNvSpPr/>
          <p:nvPr/>
        </p:nvSpPr>
        <p:spPr>
          <a:xfrm rot="2700000">
            <a:off x="6438214" y="121574"/>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5641617" y="2703630"/>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4</a:t>
            </a:r>
            <a:endParaRPr b="1" sz="1200">
              <a:solidFill>
                <a:srgbClr val="307BF3"/>
              </a:solidFill>
              <a:latin typeface="Roboto"/>
              <a:ea typeface="Roboto"/>
              <a:cs typeface="Roboto"/>
              <a:sym typeface="Roboto"/>
            </a:endParaRPr>
          </a:p>
        </p:txBody>
      </p:sp>
      <p:sp>
        <p:nvSpPr>
          <p:cNvPr id="82" name="Google Shape;82;p14"/>
          <p:cNvSpPr txBox="1"/>
          <p:nvPr/>
        </p:nvSpPr>
        <p:spPr>
          <a:xfrm rot="-2700000">
            <a:off x="5503588" y="1407191"/>
            <a:ext cx="250782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13">
                  <a:extLst>
                    <a:ext uri="{A12FA001-AC4F-418D-AE19-62706E023703}">
                      <ahyp:hlinkClr val="tx"/>
                    </a:ext>
                  </a:extLst>
                </a:hlinkClick>
              </a:rPr>
              <a:t>Nerikomi</a:t>
            </a:r>
            <a:endParaRPr b="1" sz="1500">
              <a:solidFill>
                <a:srgbClr val="FFFFFF"/>
              </a:solidFill>
              <a:latin typeface="Avenir"/>
              <a:ea typeface="Avenir"/>
              <a:cs typeface="Avenir"/>
              <a:sym typeface="Avenir"/>
            </a:endParaRPr>
          </a:p>
        </p:txBody>
      </p:sp>
      <p:sp>
        <p:nvSpPr>
          <p:cNvPr id="83" name="Google Shape;83;p14"/>
          <p:cNvSpPr txBox="1"/>
          <p:nvPr/>
        </p:nvSpPr>
        <p:spPr>
          <a:xfrm rot="-2700000">
            <a:off x="6142066"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434343"/>
                </a:solidFill>
                <a:latin typeface="Avenir"/>
                <a:ea typeface="Avenir"/>
                <a:cs typeface="Avenir"/>
                <a:sym typeface="Avenir"/>
                <a:hlinkClick action="ppaction://hlinksldjump" r:id="rId14">
                  <a:extLst>
                    <a:ext uri="{A12FA001-AC4F-418D-AE19-62706E023703}">
                      <ahyp:hlinkClr val="tx"/>
                    </a:ext>
                  </a:extLst>
                </a:hlinkClick>
              </a:rPr>
              <a:t>Thomas Hoadley</a:t>
            </a:r>
            <a:endParaRPr sz="1200">
              <a:solidFill>
                <a:srgbClr val="434343"/>
              </a:solidFill>
              <a:latin typeface="Avenir"/>
              <a:ea typeface="Avenir"/>
              <a:cs typeface="Avenir"/>
              <a:sym typeface="Avenir"/>
            </a:endParaRPr>
          </a:p>
          <a:p>
            <a:pPr indent="0" lvl="0" marL="0" rtl="0" algn="l">
              <a:spcBef>
                <a:spcPts val="1600"/>
              </a:spcBef>
              <a:spcAft>
                <a:spcPts val="1600"/>
              </a:spcAft>
              <a:buNone/>
            </a:pPr>
            <a:r>
              <a:t/>
            </a:r>
            <a:endParaRPr sz="1200">
              <a:solidFill>
                <a:srgbClr val="434343"/>
              </a:solidFill>
              <a:latin typeface="Avenir"/>
              <a:ea typeface="Avenir"/>
              <a:cs typeface="Avenir"/>
              <a:sym typeface="Avenir"/>
            </a:endParaRPr>
          </a:p>
        </p:txBody>
      </p:sp>
      <p:sp>
        <p:nvSpPr>
          <p:cNvPr id="84" name="Google Shape;84;p14"/>
          <p:cNvSpPr/>
          <p:nvPr/>
        </p:nvSpPr>
        <p:spPr>
          <a:xfrm rot="2700000">
            <a:off x="7654789" y="202824"/>
            <a:ext cx="561726" cy="3040276"/>
          </a:xfrm>
          <a:prstGeom prst="roundRect">
            <a:avLst>
              <a:gd fmla="val 50000"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txBox="1"/>
          <p:nvPr/>
        </p:nvSpPr>
        <p:spPr>
          <a:xfrm rot="-2700000">
            <a:off x="6720163" y="1488441"/>
            <a:ext cx="2507825"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rgbClr val="FFFFFF"/>
                </a:solidFill>
                <a:latin typeface="Avenir"/>
                <a:ea typeface="Avenir"/>
                <a:cs typeface="Avenir"/>
                <a:sym typeface="Avenir"/>
                <a:hlinkClick action="ppaction://hlinksldjump" r:id="rId15">
                  <a:extLst>
                    <a:ext uri="{A12FA001-AC4F-418D-AE19-62706E023703}">
                      <ahyp:hlinkClr val="tx"/>
                    </a:ext>
                  </a:extLst>
                </a:hlinkClick>
              </a:rPr>
              <a:t>Helpful Links</a:t>
            </a:r>
            <a:endParaRPr b="1" sz="1500" u="sng">
              <a:solidFill>
                <a:srgbClr val="FFFFFF"/>
              </a:solidFill>
              <a:latin typeface="Avenir"/>
              <a:ea typeface="Avenir"/>
              <a:cs typeface="Avenir"/>
              <a:sym typeface="Avenir"/>
            </a:endParaRPr>
          </a:p>
        </p:txBody>
      </p:sp>
      <p:sp>
        <p:nvSpPr>
          <p:cNvPr id="86" name="Google Shape;86;p14"/>
          <p:cNvSpPr txBox="1"/>
          <p:nvPr/>
        </p:nvSpPr>
        <p:spPr>
          <a:xfrm rot="-2700000">
            <a:off x="7382291"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B4A7D6"/>
                </a:solidFill>
                <a:latin typeface="Avenir"/>
                <a:ea typeface="Avenir"/>
                <a:cs typeface="Avenir"/>
                <a:sym typeface="Avenir"/>
                <a:hlinkClick r:id="rId16">
                  <a:extLst>
                    <a:ext uri="{A12FA001-AC4F-418D-AE19-62706E023703}">
                      <ahyp:hlinkClr val="tx"/>
                    </a:ext>
                  </a:extLst>
                </a:hlinkClick>
              </a:rPr>
              <a:t>New Acquisitions Playlist</a:t>
            </a:r>
            <a:endParaRPr sz="1200">
              <a:solidFill>
                <a:srgbClr val="B4A7D6"/>
              </a:solidFill>
              <a:latin typeface="Avenir"/>
              <a:ea typeface="Avenir"/>
              <a:cs typeface="Avenir"/>
              <a:sym typeface="Avenir"/>
            </a:endParaRPr>
          </a:p>
          <a:p>
            <a:pPr indent="0" lvl="0" marL="0" rtl="0" algn="l">
              <a:spcBef>
                <a:spcPts val="1600"/>
              </a:spcBef>
              <a:spcAft>
                <a:spcPts val="1600"/>
              </a:spcAft>
              <a:buNone/>
            </a:pPr>
            <a:r>
              <a:t/>
            </a:r>
            <a:endParaRPr sz="1200">
              <a:solidFill>
                <a:srgbClr val="434343"/>
              </a:solidFill>
              <a:latin typeface="Avenir"/>
              <a:ea typeface="Avenir"/>
              <a:cs typeface="Avenir"/>
              <a:sym typeface="Avenir"/>
            </a:endParaRPr>
          </a:p>
        </p:txBody>
      </p:sp>
      <p:sp>
        <p:nvSpPr>
          <p:cNvPr id="87" name="Google Shape;87;p14"/>
          <p:cNvSpPr/>
          <p:nvPr/>
        </p:nvSpPr>
        <p:spPr>
          <a:xfrm>
            <a:off x="6879967" y="2740855"/>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88" name="Google Shape;88;p14"/>
          <p:cNvSpPr txBox="1"/>
          <p:nvPr/>
        </p:nvSpPr>
        <p:spPr>
          <a:xfrm rot="-2700000">
            <a:off x="7687091" y="1565150"/>
            <a:ext cx="2203628" cy="3156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434343"/>
                </a:solidFill>
                <a:latin typeface="Avenir"/>
                <a:ea typeface="Avenir"/>
                <a:cs typeface="Avenir"/>
                <a:sym typeface="Avenir"/>
                <a:hlinkClick action="ppaction://hlinksldjump" r:id="rId17">
                  <a:extLst>
                    <a:ext uri="{A12FA001-AC4F-418D-AE19-62706E023703}">
                      <ahyp:hlinkClr val="tx"/>
                    </a:ext>
                  </a:extLst>
                </a:hlinkClick>
              </a:rPr>
              <a:t>Acknowledgements</a:t>
            </a:r>
            <a:endParaRPr sz="1200">
              <a:solidFill>
                <a:srgbClr val="434343"/>
              </a:solidFill>
              <a:latin typeface="Avenir"/>
              <a:ea typeface="Avenir"/>
              <a:cs typeface="Avenir"/>
              <a:sym typeface="Avenir"/>
            </a:endParaRPr>
          </a:p>
          <a:p>
            <a:pPr indent="0" lvl="0" marL="0" rtl="0" algn="l">
              <a:spcBef>
                <a:spcPts val="1600"/>
              </a:spcBef>
              <a:spcAft>
                <a:spcPts val="1600"/>
              </a:spcAft>
              <a:buNone/>
            </a:pPr>
            <a:r>
              <a:t/>
            </a:r>
            <a:endParaRPr sz="1200">
              <a:solidFill>
                <a:srgbClr val="434343"/>
              </a:solidFill>
              <a:latin typeface="Avenir"/>
              <a:ea typeface="Avenir"/>
              <a:cs typeface="Avenir"/>
              <a:sym typeface="Avenir"/>
            </a:endParaRPr>
          </a:p>
        </p:txBody>
      </p:sp>
      <p:sp>
        <p:nvSpPr>
          <p:cNvPr id="89" name="Google Shape;89;p14"/>
          <p:cNvSpPr txBox="1"/>
          <p:nvPr/>
        </p:nvSpPr>
        <p:spPr>
          <a:xfrm rot="-2700000">
            <a:off x="1105037" y="1381440"/>
            <a:ext cx="2693228" cy="33686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u="sng">
                <a:solidFill>
                  <a:srgbClr val="B4A7D6"/>
                </a:solidFill>
                <a:latin typeface="Avenir"/>
                <a:ea typeface="Avenir"/>
                <a:cs typeface="Avenir"/>
                <a:sym typeface="Avenir"/>
                <a:hlinkClick r:id="rId18">
                  <a:extLst>
                    <a:ext uri="{A12FA001-AC4F-418D-AE19-62706E023703}">
                      <ahyp:hlinkClr val="tx"/>
                    </a:ext>
                  </a:extLst>
                </a:hlinkClick>
              </a:rPr>
              <a:t>Elements of Art Vocabulary</a:t>
            </a:r>
            <a:endParaRPr b="1" sz="1200">
              <a:solidFill>
                <a:srgbClr val="B4A7D6"/>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2"/>
          <p:cNvPicPr preferRelativeResize="0"/>
          <p:nvPr/>
        </p:nvPicPr>
        <p:blipFill rotWithShape="1">
          <a:blip r:embed="rId3">
            <a:alphaModFix/>
          </a:blip>
          <a:srcRect b="0" l="0" r="0" t="0"/>
          <a:stretch/>
        </p:blipFill>
        <p:spPr>
          <a:xfrm>
            <a:off x="0" y="0"/>
            <a:ext cx="3983647" cy="5321550"/>
          </a:xfrm>
          <a:prstGeom prst="rect">
            <a:avLst/>
          </a:prstGeom>
          <a:noFill/>
          <a:ln>
            <a:noFill/>
          </a:ln>
        </p:spPr>
      </p:pic>
      <p:pic>
        <p:nvPicPr>
          <p:cNvPr id="286" name="Google Shape;286;p32"/>
          <p:cNvPicPr preferRelativeResize="0"/>
          <p:nvPr/>
        </p:nvPicPr>
        <p:blipFill>
          <a:blip r:embed="rId4">
            <a:alphaModFix/>
          </a:blip>
          <a:stretch>
            <a:fillRect/>
          </a:stretch>
        </p:blipFill>
        <p:spPr>
          <a:xfrm>
            <a:off x="3983650" y="-1707507"/>
            <a:ext cx="5160351" cy="10743556"/>
          </a:xfrm>
          <a:prstGeom prst="rect">
            <a:avLst/>
          </a:prstGeom>
          <a:noFill/>
          <a:ln>
            <a:noFill/>
          </a:ln>
        </p:spPr>
      </p:pic>
      <p:sp>
        <p:nvSpPr>
          <p:cNvPr id="287" name="Google Shape;287;p32">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nvSpPr>
        <p:spPr>
          <a:xfrm>
            <a:off x="4223200" y="4542300"/>
            <a:ext cx="2581800" cy="6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Avenir"/>
                <a:ea typeface="Avenir"/>
                <a:cs typeface="Avenir"/>
                <a:sym typeface="Avenir"/>
              </a:rPr>
              <a:t>Sylvia Hyman</a:t>
            </a:r>
            <a:endParaRPr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Buzzards Bay, </a:t>
            </a:r>
            <a:r>
              <a:rPr lang="en" sz="1000">
                <a:latin typeface="Avenir"/>
                <a:ea typeface="Avenir"/>
                <a:cs typeface="Avenir"/>
                <a:sym typeface="Avenir"/>
              </a:rPr>
              <a:t>2005</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porcelain, stoneware, glazes and decals</a:t>
            </a:r>
            <a:endParaRPr sz="1000">
              <a:latin typeface="Avenir"/>
              <a:ea typeface="Avenir"/>
              <a:cs typeface="Avenir"/>
              <a:sym typeface="Avenir"/>
            </a:endParaRPr>
          </a:p>
        </p:txBody>
      </p:sp>
      <p:pic>
        <p:nvPicPr>
          <p:cNvPr id="293" name="Google Shape;293;p33"/>
          <p:cNvPicPr preferRelativeResize="0"/>
          <p:nvPr/>
        </p:nvPicPr>
        <p:blipFill rotWithShape="1">
          <a:blip r:embed="rId3">
            <a:alphaModFix/>
          </a:blip>
          <a:srcRect b="0" l="21904" r="16617" t="0"/>
          <a:stretch/>
        </p:blipFill>
        <p:spPr>
          <a:xfrm>
            <a:off x="0" y="0"/>
            <a:ext cx="4223190" cy="5143500"/>
          </a:xfrm>
          <a:prstGeom prst="rect">
            <a:avLst/>
          </a:prstGeom>
          <a:noFill/>
          <a:ln>
            <a:noFill/>
          </a:ln>
        </p:spPr>
      </p:pic>
      <p:sp>
        <p:nvSpPr>
          <p:cNvPr id="294" name="Google Shape;294;p33"/>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3"/>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a:t>
            </a:r>
            <a:r>
              <a:rPr lang="en" sz="1500">
                <a:solidFill>
                  <a:srgbClr val="FFFFFF"/>
                </a:solidFill>
                <a:latin typeface="Avenir"/>
                <a:ea typeface="Avenir"/>
                <a:cs typeface="Avenir"/>
                <a:sym typeface="Avenir"/>
              </a:rPr>
              <a:t>Sylvia Hyman.</a:t>
            </a:r>
            <a:endParaRPr sz="1500">
              <a:solidFill>
                <a:srgbClr val="FFFFFF"/>
              </a:solidFill>
              <a:latin typeface="Avenir"/>
              <a:ea typeface="Avenir"/>
              <a:cs typeface="Avenir"/>
              <a:sym typeface="Avenir"/>
            </a:endParaRPr>
          </a:p>
        </p:txBody>
      </p:sp>
      <p:sp>
        <p:nvSpPr>
          <p:cNvPr id="296" name="Google Shape;296;p33"/>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3"/>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34"/>
          <p:cNvPicPr preferRelativeResize="0"/>
          <p:nvPr/>
        </p:nvPicPr>
        <p:blipFill>
          <a:blip r:embed="rId3">
            <a:alphaModFix/>
          </a:blip>
          <a:stretch>
            <a:fillRect/>
          </a:stretch>
        </p:blipFill>
        <p:spPr>
          <a:xfrm>
            <a:off x="-842750" y="0"/>
            <a:ext cx="3857625" cy="5143500"/>
          </a:xfrm>
          <a:prstGeom prst="rect">
            <a:avLst/>
          </a:prstGeom>
          <a:noFill/>
          <a:ln>
            <a:noFill/>
          </a:ln>
        </p:spPr>
      </p:pic>
      <p:pic>
        <p:nvPicPr>
          <p:cNvPr id="303" name="Google Shape;303;p34"/>
          <p:cNvPicPr preferRelativeResize="0"/>
          <p:nvPr/>
        </p:nvPicPr>
        <p:blipFill>
          <a:blip r:embed="rId4">
            <a:alphaModFix/>
          </a:blip>
          <a:stretch>
            <a:fillRect/>
          </a:stretch>
        </p:blipFill>
        <p:spPr>
          <a:xfrm>
            <a:off x="2909525" y="0"/>
            <a:ext cx="3857625" cy="5143500"/>
          </a:xfrm>
          <a:prstGeom prst="rect">
            <a:avLst/>
          </a:prstGeom>
          <a:noFill/>
          <a:ln>
            <a:noFill/>
          </a:ln>
        </p:spPr>
      </p:pic>
      <p:pic>
        <p:nvPicPr>
          <p:cNvPr id="304" name="Google Shape;304;p34"/>
          <p:cNvPicPr preferRelativeResize="0"/>
          <p:nvPr/>
        </p:nvPicPr>
        <p:blipFill>
          <a:blip r:embed="rId5">
            <a:alphaModFix/>
          </a:blip>
          <a:stretch>
            <a:fillRect/>
          </a:stretch>
        </p:blipFill>
        <p:spPr>
          <a:xfrm>
            <a:off x="5887838" y="0"/>
            <a:ext cx="3857625" cy="5143500"/>
          </a:xfrm>
          <a:prstGeom prst="rect">
            <a:avLst/>
          </a:prstGeom>
          <a:noFill/>
          <a:ln>
            <a:noFill/>
          </a:ln>
        </p:spPr>
      </p:pic>
      <p:sp>
        <p:nvSpPr>
          <p:cNvPr id="305" name="Google Shape;305;p34">
            <a:hlinkClick action="ppaction://hlinksldjump" r:id="rId6"/>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p:nvPr/>
        </p:nvSpPr>
        <p:spPr>
          <a:xfrm>
            <a:off x="3714000" y="0"/>
            <a:ext cx="543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5"/>
          <p:cNvSpPr/>
          <p:nvPr/>
        </p:nvSpPr>
        <p:spPr>
          <a:xfrm>
            <a:off x="457725" y="1185200"/>
            <a:ext cx="4004400" cy="38661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txBox="1"/>
          <p:nvPr/>
        </p:nvSpPr>
        <p:spPr>
          <a:xfrm>
            <a:off x="3956700" y="952100"/>
            <a:ext cx="4889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is Nerikomi?</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3" name="Google Shape;313;p35"/>
          <p:cNvSpPr txBox="1"/>
          <p:nvPr/>
        </p:nvSpPr>
        <p:spPr>
          <a:xfrm>
            <a:off x="5080875" y="1479650"/>
            <a:ext cx="3507300" cy="3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Nerikomi is a Japanese technique that uses slabs of stained or colored clay which are assembled into a large loaf. The loaf is cut into slices to reveal the marbled clay patterned which are used to form his elegant vessels.</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For more information on the subject, check out </a:t>
            </a:r>
            <a:r>
              <a:rPr lang="en" sz="1000" u="sng">
                <a:solidFill>
                  <a:srgbClr val="B4A7D6"/>
                </a:solidFill>
                <a:latin typeface="Avenir"/>
                <a:ea typeface="Avenir"/>
                <a:cs typeface="Avenir"/>
                <a:sym typeface="Avenir"/>
                <a:hlinkClick r:id="rId3">
                  <a:extLst>
                    <a:ext uri="{A12FA001-AC4F-418D-AE19-62706E023703}">
                      <ahyp:hlinkClr val="tx"/>
                    </a:ext>
                  </a:extLst>
                </a:hlinkClick>
              </a:rPr>
              <a:t>This article</a:t>
            </a:r>
            <a:r>
              <a:rPr lang="en" sz="1000">
                <a:solidFill>
                  <a:srgbClr val="FFFFFF"/>
                </a:solidFill>
                <a:latin typeface="Avenir"/>
                <a:ea typeface="Avenir"/>
                <a:cs typeface="Avenir"/>
                <a:sym typeface="Avenir"/>
              </a:rPr>
              <a:t> from the Ceramic Arts Network! </a:t>
            </a:r>
            <a:endParaRPr sz="1000">
              <a:solidFill>
                <a:srgbClr val="FFFFFF"/>
              </a:solidFill>
              <a:latin typeface="Avenir"/>
              <a:ea typeface="Avenir"/>
              <a:cs typeface="Avenir"/>
              <a:sym typeface="Avenir"/>
            </a:endParaRPr>
          </a:p>
        </p:txBody>
      </p:sp>
      <p:sp>
        <p:nvSpPr>
          <p:cNvPr id="314" name="Google Shape;314;p35"/>
          <p:cNvSpPr txBox="1"/>
          <p:nvPr/>
        </p:nvSpPr>
        <p:spPr>
          <a:xfrm>
            <a:off x="1024500" y="1666800"/>
            <a:ext cx="3000000" cy="28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FFFF"/>
                </a:solidFill>
                <a:latin typeface="Avenir"/>
                <a:ea typeface="Avenir"/>
                <a:cs typeface="Avenir"/>
                <a:sym typeface="Avenir"/>
              </a:rPr>
              <a:t>What does Nerikomi do that coloring post build does not?</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300">
                <a:solidFill>
                  <a:srgbClr val="FFFFFF"/>
                </a:solidFill>
                <a:latin typeface="Avenir"/>
                <a:ea typeface="Avenir"/>
                <a:cs typeface="Avenir"/>
                <a:sym typeface="Avenir"/>
              </a:rPr>
              <a:t>When an artist uses Nerikomi, the patterns created in the clay will be visible on both the inside and outside of the work.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rPr lang="en" sz="1000" u="sng">
                <a:solidFill>
                  <a:srgbClr val="FFFFFF"/>
                </a:solidFill>
                <a:latin typeface="Avenir"/>
                <a:ea typeface="Avenir"/>
                <a:cs typeface="Avenir"/>
                <a:sym typeface="Avenir"/>
                <a:hlinkClick r:id="rId4">
                  <a:extLst>
                    <a:ext uri="{A12FA001-AC4F-418D-AE19-62706E023703}">
                      <ahyp:hlinkClr val="tx"/>
                    </a:ext>
                  </a:extLst>
                </a:hlinkClick>
              </a:rPr>
              <a:t>For a good example, check out this work by Thomas Hoadley.</a:t>
            </a:r>
            <a:endParaRPr sz="1000">
              <a:solidFill>
                <a:srgbClr val="FFFFFF"/>
              </a:solidFill>
              <a:latin typeface="Avenir"/>
              <a:ea typeface="Avenir"/>
              <a:cs typeface="Avenir"/>
              <a:sym typeface="Avenir"/>
            </a:endParaRPr>
          </a:p>
        </p:txBody>
      </p:sp>
      <p:sp>
        <p:nvSpPr>
          <p:cNvPr id="315" name="Google Shape;315;p35"/>
          <p:cNvSpPr txBox="1"/>
          <p:nvPr/>
        </p:nvSpPr>
        <p:spPr>
          <a:xfrm>
            <a:off x="457725" y="438400"/>
            <a:ext cx="30000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666666"/>
                </a:solidFill>
                <a:latin typeface="Avenir"/>
                <a:ea typeface="Avenir"/>
                <a:cs typeface="Avenir"/>
                <a:sym typeface="Avenir"/>
              </a:rPr>
              <a:t>Nerikomi</a:t>
            </a:r>
            <a:endParaRPr sz="3000">
              <a:solidFill>
                <a:srgbClr val="666666"/>
              </a:solidFill>
              <a:latin typeface="Avenir"/>
              <a:ea typeface="Avenir"/>
              <a:cs typeface="Avenir"/>
              <a:sym typeface="Avenir"/>
            </a:endParaRPr>
          </a:p>
        </p:txBody>
      </p:sp>
      <p:sp>
        <p:nvSpPr>
          <p:cNvPr id="316" name="Google Shape;316;p35">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nvSpPr>
        <p:spPr>
          <a:xfrm>
            <a:off x="4128375" y="4559400"/>
            <a:ext cx="2581800" cy="5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Avenir"/>
                <a:ea typeface="Avenir"/>
                <a:cs typeface="Avenir"/>
                <a:sym typeface="Avenir"/>
              </a:rPr>
              <a:t>Thomas Hoadley</a:t>
            </a:r>
            <a:endParaRPr b="1" sz="1000">
              <a:latin typeface="Avenir"/>
              <a:ea typeface="Avenir"/>
              <a:cs typeface="Avenir"/>
              <a:sym typeface="Avenir"/>
            </a:endParaRPr>
          </a:p>
          <a:p>
            <a:pPr indent="0" lvl="0" marL="0" rtl="0" algn="l">
              <a:spcBef>
                <a:spcPts val="0"/>
              </a:spcBef>
              <a:spcAft>
                <a:spcPts val="0"/>
              </a:spcAft>
              <a:buNone/>
            </a:pPr>
            <a:r>
              <a:rPr b="1" lang="en" sz="1000">
                <a:latin typeface="Avenir"/>
                <a:ea typeface="Avenir"/>
                <a:cs typeface="Avenir"/>
                <a:sym typeface="Avenir"/>
              </a:rPr>
              <a:t>TH651</a:t>
            </a:r>
            <a:r>
              <a:rPr lang="en" sz="1000">
                <a:latin typeface="Avenir"/>
                <a:ea typeface="Avenir"/>
                <a:cs typeface="Avenir"/>
                <a:sym typeface="Avenir"/>
              </a:rPr>
              <a:t>, 2004</a:t>
            </a:r>
            <a:endParaRPr sz="1000">
              <a:latin typeface="Avenir"/>
              <a:ea typeface="Avenir"/>
              <a:cs typeface="Avenir"/>
              <a:sym typeface="Avenir"/>
            </a:endParaRPr>
          </a:p>
          <a:p>
            <a:pPr indent="0" lvl="0" marL="0" rtl="0" algn="l">
              <a:spcBef>
                <a:spcPts val="0"/>
              </a:spcBef>
              <a:spcAft>
                <a:spcPts val="0"/>
              </a:spcAft>
              <a:buNone/>
            </a:pPr>
            <a:r>
              <a:rPr lang="en" sz="1000">
                <a:latin typeface="Avenir"/>
                <a:ea typeface="Avenir"/>
                <a:cs typeface="Avenir"/>
                <a:sym typeface="Avenir"/>
              </a:rPr>
              <a:t>Colored Porcelain</a:t>
            </a:r>
            <a:endParaRPr sz="1000">
              <a:latin typeface="Avenir"/>
              <a:ea typeface="Avenir"/>
              <a:cs typeface="Avenir"/>
              <a:sym typeface="Avenir"/>
            </a:endParaRPr>
          </a:p>
        </p:txBody>
      </p:sp>
      <p:pic>
        <p:nvPicPr>
          <p:cNvPr id="322" name="Google Shape;322;p36"/>
          <p:cNvPicPr preferRelativeResize="0"/>
          <p:nvPr/>
        </p:nvPicPr>
        <p:blipFill rotWithShape="1">
          <a:blip r:embed="rId3">
            <a:alphaModFix/>
          </a:blip>
          <a:srcRect b="7814" l="13066" r="0" t="10950"/>
          <a:stretch/>
        </p:blipFill>
        <p:spPr>
          <a:xfrm>
            <a:off x="0" y="0"/>
            <a:ext cx="4128387" cy="5143500"/>
          </a:xfrm>
          <a:prstGeom prst="rect">
            <a:avLst/>
          </a:prstGeom>
          <a:noFill/>
          <a:ln>
            <a:noFill/>
          </a:ln>
        </p:spPr>
      </p:pic>
      <p:sp>
        <p:nvSpPr>
          <p:cNvPr id="323" name="Google Shape;323;p36"/>
          <p:cNvSpPr/>
          <p:nvPr/>
        </p:nvSpPr>
        <p:spPr>
          <a:xfrm>
            <a:off x="6818675" y="31798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6"/>
          <p:cNvSpPr txBox="1"/>
          <p:nvPr/>
        </p:nvSpPr>
        <p:spPr>
          <a:xfrm>
            <a:off x="7202375" y="4055100"/>
            <a:ext cx="1894500" cy="10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r:id="rId4">
                  <a:extLst>
                    <a:ext uri="{A12FA001-AC4F-418D-AE19-62706E023703}">
                      <ahyp:hlinkClr val="tx"/>
                    </a:ext>
                  </a:extLst>
                </a:hlinkClick>
              </a:rPr>
              <a:t>Click here</a:t>
            </a:r>
            <a:r>
              <a:rPr lang="en" sz="1500">
                <a:solidFill>
                  <a:srgbClr val="FFFFFF"/>
                </a:solidFill>
                <a:uFill>
                  <a:noFill/>
                </a:uFill>
                <a:latin typeface="Avenir"/>
                <a:ea typeface="Avenir"/>
                <a:cs typeface="Avenir"/>
                <a:sym typeface="Avenir"/>
                <a:hlinkClick r:id="rId5">
                  <a:extLst>
                    <a:ext uri="{A12FA001-AC4F-418D-AE19-62706E023703}">
                      <ahyp:hlinkClr val="tx"/>
                    </a:ext>
                  </a:extLst>
                </a:hlinkClick>
              </a:rPr>
              <a:t> for more information about Thomas Hoadley.</a:t>
            </a:r>
            <a:endParaRPr sz="1500">
              <a:solidFill>
                <a:srgbClr val="FFFFFF"/>
              </a:solidFill>
              <a:latin typeface="Avenir"/>
              <a:ea typeface="Avenir"/>
              <a:cs typeface="Avenir"/>
              <a:sym typeface="Avenir"/>
            </a:endParaRPr>
          </a:p>
        </p:txBody>
      </p:sp>
      <p:sp>
        <p:nvSpPr>
          <p:cNvPr id="325" name="Google Shape;325;p36"/>
          <p:cNvSpPr/>
          <p:nvPr/>
        </p:nvSpPr>
        <p:spPr>
          <a:xfrm>
            <a:off x="5119350" y="0"/>
            <a:ext cx="4066800" cy="29094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txBox="1"/>
          <p:nvPr/>
        </p:nvSpPr>
        <p:spPr>
          <a:xfrm>
            <a:off x="5454475" y="212475"/>
            <a:ext cx="36150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6">
                  <a:extLst>
                    <a:ext uri="{A12FA001-AC4F-418D-AE19-62706E023703}">
                      <ahyp:hlinkClr val="tx"/>
                    </a:ext>
                  </a:extLst>
                </a:hlinkClick>
              </a:rPr>
              <a:t>1.  What do you see?</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7">
                  <a:extLst>
                    <a:ext uri="{A12FA001-AC4F-418D-AE19-62706E023703}">
                      <ahyp:hlinkClr val="tx"/>
                    </a:ext>
                  </a:extLst>
                </a:hlinkClick>
              </a:rPr>
              <a:t>2.  What is going on in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8">
                  <a:extLst>
                    <a:ext uri="{A12FA001-AC4F-418D-AE19-62706E023703}">
                      <ahyp:hlinkClr val="tx"/>
                    </a:ext>
                  </a:extLst>
                </a:hlinkClick>
              </a:rPr>
              <a:t>3. What makes you say that? </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500">
              <a:solidFill>
                <a:srgbClr val="FFFFFF"/>
              </a:solidFill>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9">
                  <a:extLst>
                    <a:ext uri="{A12FA001-AC4F-418D-AE19-62706E023703}">
                      <ahyp:hlinkClr val="tx"/>
                    </a:ext>
                  </a:extLst>
                </a:hlinkClick>
              </a:rPr>
              <a:t>4. What else can you find?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u="sng">
                <a:solidFill>
                  <a:srgbClr val="FFFFFF"/>
                </a:solidFill>
                <a:latin typeface="Avenir"/>
                <a:ea typeface="Avenir"/>
                <a:cs typeface="Avenir"/>
                <a:sym typeface="Avenir"/>
                <a:hlinkClick action="ppaction://hlinksldjump" r:id="rId10">
                  <a:extLst>
                    <a:ext uri="{A12FA001-AC4F-418D-AE19-62706E023703}">
                      <ahyp:hlinkClr val="tx"/>
                    </a:ext>
                  </a:extLst>
                </a:hlinkClick>
              </a:rPr>
              <a:t>5. What do you think motivated the artist to make this art object?</a:t>
            </a:r>
            <a:endParaRPr sz="15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a:p>
            <a:pPr indent="0" lvl="0" marL="0" rtl="0" algn="l">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t/>
            </a:r>
            <a:endParaRPr sz="1100">
              <a:solidFill>
                <a:srgbClr val="FFFFFF"/>
              </a:solidFill>
              <a:latin typeface="Avenir"/>
              <a:ea typeface="Avenir"/>
              <a:cs typeface="Avenir"/>
              <a:sym typeface="Avenir"/>
            </a:endParaRPr>
          </a:p>
          <a:p>
            <a:pPr indent="0" lvl="0" marL="0" rtl="0" algn="ctr">
              <a:spcBef>
                <a:spcPts val="0"/>
              </a:spcBef>
              <a:spcAft>
                <a:spcPts val="0"/>
              </a:spcAft>
              <a:buNone/>
            </a:pPr>
            <a:r>
              <a:rPr lang="en" sz="1200">
                <a:solidFill>
                  <a:srgbClr val="FFFFFF"/>
                </a:solidFill>
                <a:latin typeface="Avenir"/>
                <a:ea typeface="Avenir"/>
                <a:cs typeface="Avenir"/>
                <a:sym typeface="Avenir"/>
              </a:rPr>
              <a:t> </a:t>
            </a:r>
            <a:r>
              <a:rPr i="1" lang="en" sz="1200">
                <a:solidFill>
                  <a:srgbClr val="FFFFFF"/>
                </a:solidFill>
                <a:latin typeface="Avenir"/>
                <a:ea typeface="Avenir"/>
                <a:cs typeface="Avenir"/>
                <a:sym typeface="Avenir"/>
              </a:rPr>
              <a:t> </a:t>
            </a:r>
            <a:endParaRPr i="1" sz="1200">
              <a:solidFill>
                <a:srgbClr val="FFFFFF"/>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37"/>
          <p:cNvPicPr preferRelativeResize="0"/>
          <p:nvPr/>
        </p:nvPicPr>
        <p:blipFill rotWithShape="1">
          <a:blip r:embed="rId3">
            <a:alphaModFix/>
          </a:blip>
          <a:srcRect b="15625" l="23771" r="10689" t="20753"/>
          <a:stretch/>
        </p:blipFill>
        <p:spPr>
          <a:xfrm>
            <a:off x="2520489" y="0"/>
            <a:ext cx="6623510" cy="5143501"/>
          </a:xfrm>
          <a:prstGeom prst="rect">
            <a:avLst/>
          </a:prstGeom>
          <a:noFill/>
          <a:ln>
            <a:noFill/>
          </a:ln>
        </p:spPr>
      </p:pic>
      <p:pic>
        <p:nvPicPr>
          <p:cNvPr id="332" name="Google Shape;332;p37"/>
          <p:cNvPicPr preferRelativeResize="0"/>
          <p:nvPr/>
        </p:nvPicPr>
        <p:blipFill rotWithShape="1">
          <a:blip r:embed="rId4">
            <a:alphaModFix/>
          </a:blip>
          <a:srcRect b="15493" l="35621" r="17352" t="16580"/>
          <a:stretch/>
        </p:blipFill>
        <p:spPr>
          <a:xfrm>
            <a:off x="0" y="0"/>
            <a:ext cx="4451085" cy="5143501"/>
          </a:xfrm>
          <a:prstGeom prst="rect">
            <a:avLst/>
          </a:prstGeom>
          <a:noFill/>
          <a:ln>
            <a:noFill/>
          </a:ln>
        </p:spPr>
      </p:pic>
      <p:sp>
        <p:nvSpPr>
          <p:cNvPr id="333" name="Google Shape;333;p37">
            <a:hlinkClick action="ppaction://hlinksldjump" r:id="rId5"/>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p:nvPr/>
        </p:nvSpPr>
        <p:spPr>
          <a:xfrm>
            <a:off x="2488050" y="-1334200"/>
            <a:ext cx="9081900" cy="9315600"/>
          </a:xfrm>
          <a:prstGeom prst="ellipse">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8"/>
          <p:cNvSpPr txBox="1"/>
          <p:nvPr/>
        </p:nvSpPr>
        <p:spPr>
          <a:xfrm>
            <a:off x="72175" y="186775"/>
            <a:ext cx="37311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highlight>
                  <a:srgbClr val="FFFFFF"/>
                </a:highlight>
                <a:latin typeface="Avenir"/>
                <a:ea typeface="Avenir"/>
                <a:cs typeface="Avenir"/>
                <a:sym typeface="Avenir"/>
              </a:rPr>
              <a:t>Helpful Links</a:t>
            </a:r>
            <a:endParaRPr sz="2600">
              <a:solidFill>
                <a:srgbClr val="434343"/>
              </a:solidFill>
              <a:latin typeface="Avenir"/>
              <a:ea typeface="Avenir"/>
              <a:cs typeface="Avenir"/>
              <a:sym typeface="Avenir"/>
            </a:endParaRPr>
          </a:p>
        </p:txBody>
      </p:sp>
      <p:sp>
        <p:nvSpPr>
          <p:cNvPr id="340" name="Google Shape;340;p38"/>
          <p:cNvSpPr txBox="1"/>
          <p:nvPr/>
        </p:nvSpPr>
        <p:spPr>
          <a:xfrm>
            <a:off x="2981650" y="1880800"/>
            <a:ext cx="55752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To see the full playlist of art pieces from New Acquisitions from Julianne and David Armstrong, click </a:t>
            </a:r>
            <a:r>
              <a:rPr lang="en" u="sng">
                <a:solidFill>
                  <a:srgbClr val="FFFFFF"/>
                </a:solidFill>
                <a:latin typeface="Avenir"/>
                <a:ea typeface="Avenir"/>
                <a:cs typeface="Avenir"/>
                <a:sym typeface="Avenir"/>
                <a:hlinkClick r:id="rId3">
                  <a:extLst>
                    <a:ext uri="{A12FA001-AC4F-418D-AE19-62706E023703}">
                      <ahyp:hlinkClr val="tx"/>
                    </a:ext>
                  </a:extLst>
                </a:hlinkClick>
              </a:rPr>
              <a:t>here</a:t>
            </a:r>
            <a:r>
              <a:rPr lang="en">
                <a:solidFill>
                  <a:srgbClr val="FFFFFF"/>
                </a:solidFill>
                <a:latin typeface="Avenir"/>
                <a:ea typeface="Avenir"/>
                <a:cs typeface="Avenir"/>
                <a:sym typeface="Avenir"/>
              </a:rPr>
              <a:t>.</a:t>
            </a:r>
            <a:endParaRPr>
              <a:solidFill>
                <a:srgbClr val="FFFFFF"/>
              </a:solidFill>
              <a:latin typeface="Avenir"/>
              <a:ea typeface="Avenir"/>
              <a:cs typeface="Avenir"/>
              <a:sym typeface="Avenir"/>
            </a:endParaRPr>
          </a:p>
        </p:txBody>
      </p:sp>
      <p:sp>
        <p:nvSpPr>
          <p:cNvPr id="341" name="Google Shape;341;p38"/>
          <p:cNvSpPr txBox="1"/>
          <p:nvPr/>
        </p:nvSpPr>
        <p:spPr>
          <a:xfrm>
            <a:off x="2754700" y="3082100"/>
            <a:ext cx="52080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To learn more about the principles of design, click </a:t>
            </a:r>
            <a:r>
              <a:rPr lang="en" u="sng">
                <a:solidFill>
                  <a:srgbClr val="FFFFFF"/>
                </a:solidFill>
                <a:latin typeface="Avenir"/>
                <a:ea typeface="Avenir"/>
                <a:cs typeface="Avenir"/>
                <a:sym typeface="Avenir"/>
                <a:hlinkClick r:id="rId4">
                  <a:extLst>
                    <a:ext uri="{A12FA001-AC4F-418D-AE19-62706E023703}">
                      <ahyp:hlinkClr val="tx"/>
                    </a:ext>
                  </a:extLst>
                </a:hlinkClick>
              </a:rPr>
              <a:t>here.</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sz="1100">
              <a:latin typeface="Avenir"/>
              <a:ea typeface="Avenir"/>
              <a:cs typeface="Avenir"/>
              <a:sym typeface="Avenir"/>
            </a:endParaRPr>
          </a:p>
        </p:txBody>
      </p:sp>
      <p:sp>
        <p:nvSpPr>
          <p:cNvPr id="342" name="Google Shape;342;p38"/>
          <p:cNvSpPr txBox="1"/>
          <p:nvPr/>
        </p:nvSpPr>
        <p:spPr>
          <a:xfrm>
            <a:off x="2981650" y="4038950"/>
            <a:ext cx="46548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To learn more about the elements of art, click </a:t>
            </a:r>
            <a:r>
              <a:rPr lang="en" u="sng">
                <a:solidFill>
                  <a:srgbClr val="FFFFFF"/>
                </a:solidFill>
                <a:latin typeface="Avenir"/>
                <a:ea typeface="Avenir"/>
                <a:cs typeface="Avenir"/>
                <a:sym typeface="Avenir"/>
                <a:hlinkClick r:id="rId5">
                  <a:extLst>
                    <a:ext uri="{A12FA001-AC4F-418D-AE19-62706E023703}">
                      <ahyp:hlinkClr val="tx"/>
                    </a:ext>
                  </a:extLst>
                </a:hlinkClick>
              </a:rPr>
              <a:t>here</a:t>
            </a:r>
            <a:endParaRPr sz="1700">
              <a:solidFill>
                <a:srgbClr val="FFFFFF"/>
              </a:solidFill>
            </a:endParaRPr>
          </a:p>
        </p:txBody>
      </p:sp>
      <p:sp>
        <p:nvSpPr>
          <p:cNvPr id="343" name="Google Shape;343;p38">
            <a:hlinkClick action="ppaction://hlinksldjump" r:id="rId6"/>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9"/>
          <p:cNvSpPr txBox="1"/>
          <p:nvPr/>
        </p:nvSpPr>
        <p:spPr>
          <a:xfrm>
            <a:off x="5515500" y="0"/>
            <a:ext cx="3628500" cy="54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rgbClr val="434343"/>
                </a:solidFill>
                <a:latin typeface="Avenir"/>
                <a:ea typeface="Avenir"/>
                <a:cs typeface="Avenir"/>
                <a:sym typeface="Avenir"/>
              </a:rPr>
              <a:t>Exhibition Acknowledgments</a:t>
            </a:r>
            <a:endParaRPr sz="2000">
              <a:solidFill>
                <a:srgbClr val="434343"/>
              </a:solidFill>
              <a:latin typeface="Avenir"/>
              <a:ea typeface="Avenir"/>
              <a:cs typeface="Avenir"/>
              <a:sym typeface="Avenir"/>
            </a:endParaRPr>
          </a:p>
        </p:txBody>
      </p:sp>
      <p:sp>
        <p:nvSpPr>
          <p:cNvPr id="349" name="Google Shape;349;p39"/>
          <p:cNvSpPr/>
          <p:nvPr/>
        </p:nvSpPr>
        <p:spPr>
          <a:xfrm>
            <a:off x="-61100" y="1417200"/>
            <a:ext cx="6450900" cy="38973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9"/>
          <p:cNvSpPr txBox="1"/>
          <p:nvPr/>
        </p:nvSpPr>
        <p:spPr>
          <a:xfrm>
            <a:off x="109950" y="1649350"/>
            <a:ext cx="5937600" cy="3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Avenir"/>
              <a:ea typeface="Avenir"/>
              <a:cs typeface="Avenir"/>
              <a:sym typeface="Avenir"/>
            </a:endParaRPr>
          </a:p>
        </p:txBody>
      </p:sp>
      <p:sp>
        <p:nvSpPr>
          <p:cNvPr id="351" name="Google Shape;351;p39"/>
          <p:cNvSpPr txBox="1"/>
          <p:nvPr/>
        </p:nvSpPr>
        <p:spPr>
          <a:xfrm>
            <a:off x="292600" y="2168250"/>
            <a:ext cx="5649600" cy="23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Avenir"/>
                <a:ea typeface="Avenir"/>
                <a:cs typeface="Avenir"/>
                <a:sym typeface="Avenir"/>
              </a:rPr>
              <a:t>New Acquisitions from Julianne and David Armstrong celebrates the donation of 40 extraordinary works to AMOCA’s Permanent collection and presents rarely-seen, career defining artworks from leading ceramic artists in the field. These works exemplify the colorful and flashy style of Los Angeles-influenced artists, spontaneity in clay inspired by the Abstract Expressionist movement, significant works in the trompe-l’oeil style, and the diverse narratives used in the figurative tradition. Taken together, this is a remarkable collection of works from the past 80 years.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rPr lang="en" sz="1300">
                <a:solidFill>
                  <a:srgbClr val="FFFFFF"/>
                </a:solidFill>
                <a:latin typeface="Avenir"/>
                <a:ea typeface="Avenir"/>
                <a:cs typeface="Avenir"/>
                <a:sym typeface="Avenir"/>
              </a:rPr>
              <a:t>This gift reflects Julianne and David Armstrong’s passion for preserving and sharing significant ceramic art with the public. </a:t>
            </a:r>
            <a:endParaRPr sz="1300">
              <a:solidFill>
                <a:srgbClr val="FFFFFF"/>
              </a:solidFill>
              <a:latin typeface="Avenir"/>
              <a:ea typeface="Avenir"/>
              <a:cs typeface="Avenir"/>
              <a:sym typeface="Avenir"/>
            </a:endParaRPr>
          </a:p>
        </p:txBody>
      </p:sp>
      <p:sp>
        <p:nvSpPr>
          <p:cNvPr id="352" name="Google Shape;352;p39">
            <a:hlinkClick action="ppaction://hlinksldjump" r:id="rId3"/>
          </p:cNvPr>
          <p:cNvSpPr/>
          <p:nvPr/>
        </p:nvSpPr>
        <p:spPr>
          <a:xfrm rot="5400000">
            <a:off x="8579375" y="4508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nvSpPr>
        <p:spPr>
          <a:xfrm>
            <a:off x="4977944" y="4735400"/>
            <a:ext cx="4166100" cy="480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900">
                <a:solidFill>
                  <a:srgbClr val="434343"/>
                </a:solidFill>
                <a:latin typeface="Avenir"/>
                <a:ea typeface="Avenir"/>
                <a:cs typeface="Avenir"/>
                <a:sym typeface="Avenir"/>
              </a:rPr>
              <a:t>Visual Thinking Strategies</a:t>
            </a:r>
            <a:endParaRPr sz="1900">
              <a:solidFill>
                <a:srgbClr val="434343"/>
              </a:solidFill>
              <a:latin typeface="Avenir"/>
              <a:ea typeface="Avenir"/>
              <a:cs typeface="Avenir"/>
              <a:sym typeface="Avenir"/>
            </a:endParaRPr>
          </a:p>
        </p:txBody>
      </p:sp>
      <p:sp>
        <p:nvSpPr>
          <p:cNvPr id="95" name="Google Shape;95;p15"/>
          <p:cNvSpPr/>
          <p:nvPr/>
        </p:nvSpPr>
        <p:spPr>
          <a:xfrm>
            <a:off x="7550" y="-4000"/>
            <a:ext cx="3439500" cy="5143500"/>
          </a:xfrm>
          <a:prstGeom prst="rect">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144950" y="4157225"/>
            <a:ext cx="3164700" cy="7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Avenir"/>
                <a:ea typeface="Avenir"/>
                <a:cs typeface="Avenir"/>
                <a:sym typeface="Avenir"/>
              </a:rPr>
              <a:t>“ Art is a conversation we are all invited to and are all worthy to participate in. Yes, great works can be intimidating, but no one else in the world has what you have—your voice, your eyes, your feeling and perspective.” - Rachel Hartman</a:t>
            </a:r>
            <a:endParaRPr sz="800">
              <a:solidFill>
                <a:srgbClr val="FFFFFF"/>
              </a:solidFill>
              <a:latin typeface="Avenir"/>
              <a:ea typeface="Avenir"/>
              <a:cs typeface="Avenir"/>
              <a:sym typeface="Avenir"/>
            </a:endParaRPr>
          </a:p>
        </p:txBody>
      </p:sp>
      <p:sp>
        <p:nvSpPr>
          <p:cNvPr id="97" name="Google Shape;97;p15"/>
          <p:cNvSpPr txBox="1"/>
          <p:nvPr/>
        </p:nvSpPr>
        <p:spPr>
          <a:xfrm>
            <a:off x="144950" y="545550"/>
            <a:ext cx="3164700" cy="28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Avenir"/>
                <a:ea typeface="Avenir"/>
                <a:cs typeface="Avenir"/>
                <a:sym typeface="Avenir"/>
              </a:rPr>
              <a:t>Today we are going to be spending some time thinking and learning about artwork from the exhibition, “New Acquisitions from Julianne and David Armstrong”.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Sometimes, looking at art can be intimidating, and it can be difficult trying to figure out what the artist is saying through their work. So we’re going to start our tour by learning how to critically look at and interpret art using visual thinking strategies.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On the right side of this page, you will notice a flow chart. Each time we encounter a new work of art, we are going to follow the steps of this flow chart to help us think about, and interpret what we are seeing. Take some time to familiarize yourself with these steps, and when you are ready, click the link below to return to the tour navigation page.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a:p>
            <a:pPr indent="0" lvl="0" marL="0" rtl="0" algn="l">
              <a:spcBef>
                <a:spcPts val="0"/>
              </a:spcBef>
              <a:spcAft>
                <a:spcPts val="0"/>
              </a:spcAft>
              <a:buNone/>
            </a:pPr>
            <a:r>
              <a:t/>
            </a:r>
            <a:endParaRPr sz="1000">
              <a:solidFill>
                <a:srgbClr val="FFFFFF"/>
              </a:solidFill>
              <a:latin typeface="Avenir"/>
              <a:ea typeface="Avenir"/>
              <a:cs typeface="Avenir"/>
              <a:sym typeface="Avenir"/>
            </a:endParaRPr>
          </a:p>
        </p:txBody>
      </p:sp>
      <p:sp>
        <p:nvSpPr>
          <p:cNvPr id="98" name="Google Shape;98;p15"/>
          <p:cNvSpPr txBox="1"/>
          <p:nvPr/>
        </p:nvSpPr>
        <p:spPr>
          <a:xfrm>
            <a:off x="144950" y="81450"/>
            <a:ext cx="3164700" cy="4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Avenir"/>
                <a:ea typeface="Avenir"/>
                <a:cs typeface="Avenir"/>
                <a:sym typeface="Avenir"/>
              </a:rPr>
              <a:t>Looking at Art: The Basics</a:t>
            </a:r>
            <a:endParaRPr sz="1800">
              <a:solidFill>
                <a:srgbClr val="FFFFFF"/>
              </a:solidFill>
              <a:latin typeface="Avenir"/>
              <a:ea typeface="Avenir"/>
              <a:cs typeface="Avenir"/>
              <a:sym typeface="Avenir"/>
            </a:endParaRPr>
          </a:p>
        </p:txBody>
      </p:sp>
      <p:grpSp>
        <p:nvGrpSpPr>
          <p:cNvPr id="99" name="Google Shape;99;p15"/>
          <p:cNvGrpSpPr/>
          <p:nvPr/>
        </p:nvGrpSpPr>
        <p:grpSpPr>
          <a:xfrm>
            <a:off x="929350" y="3582238"/>
            <a:ext cx="1595875" cy="434100"/>
            <a:chOff x="501975" y="3566838"/>
            <a:chExt cx="1595875" cy="434100"/>
          </a:xfrm>
        </p:grpSpPr>
        <p:sp>
          <p:nvSpPr>
            <p:cNvPr id="100" name="Google Shape;100;p15">
              <a:hlinkClick/>
            </p:cNvPr>
            <p:cNvSpPr/>
            <p:nvPr/>
          </p:nvSpPr>
          <p:spPr>
            <a:xfrm rot="5400000">
              <a:off x="1666300" y="3569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txBox="1"/>
            <p:nvPr/>
          </p:nvSpPr>
          <p:spPr>
            <a:xfrm>
              <a:off x="501975" y="3608975"/>
              <a:ext cx="1465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Navigation Page</a:t>
              </a:r>
              <a:endParaRPr sz="1200">
                <a:solidFill>
                  <a:srgbClr val="FFFFFF"/>
                </a:solidFill>
                <a:latin typeface="Avenir"/>
                <a:ea typeface="Avenir"/>
                <a:cs typeface="Avenir"/>
                <a:sym typeface="Avenir"/>
              </a:endParaRPr>
            </a:p>
          </p:txBody>
        </p:sp>
      </p:grpSp>
      <p:sp>
        <p:nvSpPr>
          <p:cNvPr id="102" name="Google Shape;102;p15"/>
          <p:cNvSpPr/>
          <p:nvPr/>
        </p:nvSpPr>
        <p:spPr>
          <a:xfrm>
            <a:off x="3555050" y="133225"/>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4">
                  <a:extLst>
                    <a:ext uri="{A12FA001-AC4F-418D-AE19-62706E023703}">
                      <ahyp:hlinkClr val="tx"/>
                    </a:ext>
                  </a:extLst>
                </a:hlinkClick>
              </a:rPr>
              <a:t>What do you see? </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03" name="Google Shape;103;p15"/>
          <p:cNvSpPr/>
          <p:nvPr/>
        </p:nvSpPr>
        <p:spPr>
          <a:xfrm>
            <a:off x="7190345" y="69316"/>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5"/>
          <p:cNvSpPr txBox="1"/>
          <p:nvPr/>
        </p:nvSpPr>
        <p:spPr>
          <a:xfrm>
            <a:off x="7360024" y="271712"/>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1</a:t>
            </a:r>
            <a:endParaRPr sz="2400">
              <a:solidFill>
                <a:srgbClr val="434343"/>
              </a:solidFill>
            </a:endParaRPr>
          </a:p>
        </p:txBody>
      </p:sp>
      <p:sp>
        <p:nvSpPr>
          <p:cNvPr id="105" name="Google Shape;105;p15"/>
          <p:cNvSpPr/>
          <p:nvPr/>
        </p:nvSpPr>
        <p:spPr>
          <a:xfrm>
            <a:off x="3555050" y="1100484"/>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5">
                  <a:extLst>
                    <a:ext uri="{A12FA001-AC4F-418D-AE19-62706E023703}">
                      <ahyp:hlinkClr val="tx"/>
                    </a:ext>
                  </a:extLst>
                </a:hlinkClick>
              </a:rPr>
              <a:t>What is going on in this art object?</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06" name="Google Shape;106;p15"/>
          <p:cNvSpPr/>
          <p:nvPr/>
        </p:nvSpPr>
        <p:spPr>
          <a:xfrm>
            <a:off x="7190345" y="1036576"/>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5"/>
          <p:cNvSpPr txBox="1"/>
          <p:nvPr/>
        </p:nvSpPr>
        <p:spPr>
          <a:xfrm>
            <a:off x="7360024" y="1238972"/>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2</a:t>
            </a:r>
            <a:endParaRPr sz="2400">
              <a:solidFill>
                <a:srgbClr val="434343"/>
              </a:solidFill>
            </a:endParaRPr>
          </a:p>
        </p:txBody>
      </p:sp>
      <p:sp>
        <p:nvSpPr>
          <p:cNvPr id="108" name="Google Shape;108;p15"/>
          <p:cNvSpPr/>
          <p:nvPr/>
        </p:nvSpPr>
        <p:spPr>
          <a:xfrm>
            <a:off x="3555050" y="2067743"/>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6">
                  <a:extLst>
                    <a:ext uri="{A12FA001-AC4F-418D-AE19-62706E023703}">
                      <ahyp:hlinkClr val="tx"/>
                    </a:ext>
                  </a:extLst>
                </a:hlinkClick>
              </a:rPr>
              <a:t>What makes you say that?</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09" name="Google Shape;109;p15"/>
          <p:cNvSpPr/>
          <p:nvPr/>
        </p:nvSpPr>
        <p:spPr>
          <a:xfrm>
            <a:off x="7190345" y="2003837"/>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5"/>
          <p:cNvSpPr txBox="1"/>
          <p:nvPr/>
        </p:nvSpPr>
        <p:spPr>
          <a:xfrm>
            <a:off x="7360024" y="2206233"/>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3</a:t>
            </a:r>
            <a:endParaRPr sz="2400">
              <a:solidFill>
                <a:srgbClr val="434343"/>
              </a:solidFill>
            </a:endParaRPr>
          </a:p>
        </p:txBody>
      </p:sp>
      <p:sp>
        <p:nvSpPr>
          <p:cNvPr id="111" name="Google Shape;111;p15"/>
          <p:cNvSpPr/>
          <p:nvPr/>
        </p:nvSpPr>
        <p:spPr>
          <a:xfrm>
            <a:off x="3555050" y="3034995"/>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434343"/>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7">
                  <a:extLst>
                    <a:ext uri="{A12FA001-AC4F-418D-AE19-62706E023703}">
                      <ahyp:hlinkClr val="tx"/>
                    </a:ext>
                  </a:extLst>
                </a:hlinkClick>
              </a:rPr>
              <a:t>What else can you find?</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12" name="Google Shape;112;p15"/>
          <p:cNvSpPr/>
          <p:nvPr/>
        </p:nvSpPr>
        <p:spPr>
          <a:xfrm>
            <a:off x="7190345" y="2971092"/>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5"/>
          <p:cNvSpPr txBox="1"/>
          <p:nvPr/>
        </p:nvSpPr>
        <p:spPr>
          <a:xfrm>
            <a:off x="7360024" y="3173488"/>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4</a:t>
            </a:r>
            <a:endParaRPr sz="2400">
              <a:solidFill>
                <a:srgbClr val="434343"/>
              </a:solidFill>
            </a:endParaRPr>
          </a:p>
        </p:txBody>
      </p:sp>
      <p:sp>
        <p:nvSpPr>
          <p:cNvPr id="114" name="Google Shape;114;p15"/>
          <p:cNvSpPr/>
          <p:nvPr/>
        </p:nvSpPr>
        <p:spPr>
          <a:xfrm rot="5400000">
            <a:off x="8070008" y="402580"/>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rot="5400000">
            <a:off x="8070008" y="1449442"/>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rot="5400000">
            <a:off x="8070008" y="2496304"/>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3555050" y="4025600"/>
            <a:ext cx="4259400" cy="674100"/>
          </a:xfrm>
          <a:prstGeom prst="roundRect">
            <a:avLst>
              <a:gd fmla="val 16268" name="adj"/>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8">
                  <a:extLst>
                    <a:ext uri="{A12FA001-AC4F-418D-AE19-62706E023703}">
                      <ahyp:hlinkClr val="tx"/>
                    </a:ext>
                  </a:extLst>
                </a:hlinkClick>
              </a:rPr>
              <a:t>What do you think motivated the </a:t>
            </a:r>
            <a:endParaRPr/>
          </a:p>
          <a:p>
            <a:pPr indent="0" lvl="0" marL="0" rtl="0" algn="l">
              <a:spcBef>
                <a:spcPts val="0"/>
              </a:spcBef>
              <a:spcAft>
                <a:spcPts val="0"/>
              </a:spcAft>
              <a:buClr>
                <a:srgbClr val="000000"/>
              </a:buClr>
              <a:buSzPts val="1100"/>
              <a:buFont typeface="Arial"/>
              <a:buNone/>
            </a:pPr>
            <a:r>
              <a:rPr lang="en" sz="1700" u="sng">
                <a:solidFill>
                  <a:srgbClr val="FFFFFF"/>
                </a:solidFill>
                <a:latin typeface="Avenir"/>
                <a:ea typeface="Avenir"/>
                <a:cs typeface="Avenir"/>
                <a:sym typeface="Avenir"/>
                <a:hlinkClick action="ppaction://hlinksldjump" r:id="rId9">
                  <a:extLst>
                    <a:ext uri="{A12FA001-AC4F-418D-AE19-62706E023703}">
                      <ahyp:hlinkClr val="tx"/>
                    </a:ext>
                  </a:extLst>
                </a:hlinkClick>
              </a:rPr>
              <a:t>artist to make this art object?</a:t>
            </a:r>
            <a:endParaRPr sz="1700">
              <a:solidFill>
                <a:srgbClr val="FFFFFF"/>
              </a:solidFill>
              <a:latin typeface="Avenir"/>
              <a:ea typeface="Avenir"/>
              <a:cs typeface="Avenir"/>
              <a:sym typeface="Avenir"/>
            </a:endParaRPr>
          </a:p>
          <a:p>
            <a:pPr indent="0" lvl="0" marL="0" rtl="0" algn="l">
              <a:spcBef>
                <a:spcPts val="0"/>
              </a:spcBef>
              <a:spcAft>
                <a:spcPts val="0"/>
              </a:spcAft>
              <a:buNone/>
            </a:pPr>
            <a:r>
              <a:t/>
            </a:r>
            <a:endParaRPr/>
          </a:p>
        </p:txBody>
      </p:sp>
      <p:sp>
        <p:nvSpPr>
          <p:cNvPr id="118" name="Google Shape;118;p15"/>
          <p:cNvSpPr/>
          <p:nvPr/>
        </p:nvSpPr>
        <p:spPr>
          <a:xfrm>
            <a:off x="7190345" y="3961692"/>
            <a:ext cx="794100" cy="794100"/>
          </a:xfrm>
          <a:prstGeom prst="ellipse">
            <a:avLst/>
          </a:prstGeom>
          <a:solidFill>
            <a:srgbClr val="FFFFFF"/>
          </a:solidFill>
          <a:ln cap="flat" cmpd="sng" w="762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5"/>
          <p:cNvSpPr txBox="1"/>
          <p:nvPr/>
        </p:nvSpPr>
        <p:spPr>
          <a:xfrm>
            <a:off x="7360024" y="4164088"/>
            <a:ext cx="454500" cy="38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5</a:t>
            </a:r>
            <a:endParaRPr sz="2400">
              <a:solidFill>
                <a:srgbClr val="434343"/>
              </a:solidFill>
            </a:endParaRPr>
          </a:p>
        </p:txBody>
      </p:sp>
      <p:sp>
        <p:nvSpPr>
          <p:cNvPr id="120" name="Google Shape;120;p15"/>
          <p:cNvSpPr/>
          <p:nvPr/>
        </p:nvSpPr>
        <p:spPr>
          <a:xfrm rot="5400000">
            <a:off x="8070008" y="3543166"/>
            <a:ext cx="793200" cy="782400"/>
          </a:xfrm>
          <a:prstGeom prst="uturnArrow">
            <a:avLst>
              <a:gd fmla="val 34345" name="adj1"/>
              <a:gd fmla="val 25000" name="adj2"/>
              <a:gd fmla="val 25000" name="adj3"/>
              <a:gd fmla="val 43750" name="adj4"/>
              <a:gd fmla="val 100000" name="adj5"/>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p:nvPr/>
        </p:nvSpPr>
        <p:spPr>
          <a:xfrm>
            <a:off x="-564625" y="-48565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6" name="Google Shape;126;p16"/>
          <p:cNvSpPr/>
          <p:nvPr/>
        </p:nvSpPr>
        <p:spPr>
          <a:xfrm>
            <a:off x="3714075" y="2199125"/>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txBox="1"/>
          <p:nvPr/>
        </p:nvSpPr>
        <p:spPr>
          <a:xfrm flipH="1">
            <a:off x="4290850" y="2240825"/>
            <a:ext cx="45111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lt1"/>
              </a:solidFill>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Spend 30 seconds looking at the artwork and describe what you see.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Do not attempt to interpret what you are seeing, or guess why the artist made the decisions they did.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It can be helpful to list how the artist is using the </a:t>
            </a:r>
            <a:r>
              <a:rPr lang="en" sz="1600" u="sng">
                <a:solidFill>
                  <a:schemeClr val="lt1"/>
                </a:solidFill>
                <a:latin typeface="Avenir"/>
                <a:ea typeface="Avenir"/>
                <a:cs typeface="Avenir"/>
                <a:sym typeface="Avenir"/>
                <a:hlinkClick r:id="rId3">
                  <a:extLst>
                    <a:ext uri="{A12FA001-AC4F-418D-AE19-62706E023703}">
                      <ahyp:hlinkClr val="tx"/>
                    </a:ext>
                  </a:extLst>
                </a:hlinkClick>
              </a:rPr>
              <a:t>principles of design</a:t>
            </a:r>
            <a:r>
              <a:rPr lang="en" sz="1600">
                <a:solidFill>
                  <a:schemeClr val="lt1"/>
                </a:solidFill>
                <a:latin typeface="Avenir"/>
                <a:ea typeface="Avenir"/>
                <a:cs typeface="Avenir"/>
                <a:sym typeface="Avenir"/>
              </a:rPr>
              <a:t> during this step. </a:t>
            </a:r>
            <a:endParaRPr sz="2000"/>
          </a:p>
        </p:txBody>
      </p:sp>
      <p:sp>
        <p:nvSpPr>
          <p:cNvPr id="128" name="Google Shape;128;p16"/>
          <p:cNvSpPr txBox="1"/>
          <p:nvPr/>
        </p:nvSpPr>
        <p:spPr>
          <a:xfrm>
            <a:off x="2236275" y="956225"/>
            <a:ext cx="39975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do you see?</a:t>
            </a:r>
            <a:endParaRPr sz="3600">
              <a:solidFill>
                <a:srgbClr val="434343"/>
              </a:solidFill>
              <a:latin typeface="Avenir"/>
              <a:ea typeface="Avenir"/>
              <a:cs typeface="Avenir"/>
              <a:sym typeface="Avenir"/>
            </a:endParaRPr>
          </a:p>
        </p:txBody>
      </p:sp>
      <p:sp>
        <p:nvSpPr>
          <p:cNvPr id="129" name="Google Shape;129;p16"/>
          <p:cNvSpPr txBox="1"/>
          <p:nvPr/>
        </p:nvSpPr>
        <p:spPr>
          <a:xfrm>
            <a:off x="406675" y="13385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1</a:t>
            </a:r>
            <a:endParaRPr sz="9600">
              <a:solidFill>
                <a:srgbClr val="FFFFFF"/>
              </a:solidFill>
            </a:endParaRPr>
          </a:p>
        </p:txBody>
      </p:sp>
      <p:grpSp>
        <p:nvGrpSpPr>
          <p:cNvPr id="130" name="Google Shape;130;p16"/>
          <p:cNvGrpSpPr/>
          <p:nvPr/>
        </p:nvGrpSpPr>
        <p:grpSpPr>
          <a:xfrm>
            <a:off x="6750275" y="4506688"/>
            <a:ext cx="2272725" cy="445663"/>
            <a:chOff x="6750275" y="2354688"/>
            <a:chExt cx="2272725" cy="445663"/>
          </a:xfrm>
        </p:grpSpPr>
        <p:sp>
          <p:nvSpPr>
            <p:cNvPr id="131" name="Google Shape;131;p16">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4">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p:nvPr/>
        </p:nvSpPr>
        <p:spPr>
          <a:xfrm>
            <a:off x="7012050" y="294420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0" y="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nvSpPr>
        <p:spPr>
          <a:xfrm flipH="1">
            <a:off x="500575" y="194100"/>
            <a:ext cx="4511100" cy="21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Now think about the meaning of what you see.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What can you infer about what this artwork is saying?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Don’t be afraid to be wrong. Art is a conversation, and you as the viewer get to bring your own experience to this conversation. </a:t>
            </a:r>
            <a:endParaRPr sz="1600">
              <a:latin typeface="Avenir"/>
              <a:ea typeface="Avenir"/>
              <a:cs typeface="Avenir"/>
              <a:sym typeface="Avenir"/>
            </a:endParaRPr>
          </a:p>
        </p:txBody>
      </p:sp>
      <p:sp>
        <p:nvSpPr>
          <p:cNvPr id="140" name="Google Shape;140;p17"/>
          <p:cNvSpPr txBox="1"/>
          <p:nvPr/>
        </p:nvSpPr>
        <p:spPr>
          <a:xfrm>
            <a:off x="215225" y="3494875"/>
            <a:ext cx="6565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is going on in this art object?</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41" name="Google Shape;141;p17"/>
          <p:cNvSpPr txBox="1"/>
          <p:nvPr/>
        </p:nvSpPr>
        <p:spPr>
          <a:xfrm>
            <a:off x="7791925" y="336825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2</a:t>
            </a:r>
            <a:endParaRPr sz="9600">
              <a:solidFill>
                <a:srgbClr val="FFFFFF"/>
              </a:solidFill>
            </a:endParaRPr>
          </a:p>
        </p:txBody>
      </p:sp>
      <p:grpSp>
        <p:nvGrpSpPr>
          <p:cNvPr id="142" name="Google Shape;142;p17"/>
          <p:cNvGrpSpPr/>
          <p:nvPr/>
        </p:nvGrpSpPr>
        <p:grpSpPr>
          <a:xfrm>
            <a:off x="2978375" y="2348913"/>
            <a:ext cx="2272725" cy="445663"/>
            <a:chOff x="6750275" y="2354688"/>
            <a:chExt cx="2272725" cy="445663"/>
          </a:xfrm>
        </p:grpSpPr>
        <p:sp>
          <p:nvSpPr>
            <p:cNvPr id="143" name="Google Shape;143;p17">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p:nvPr/>
        </p:nvSpPr>
        <p:spPr>
          <a:xfrm>
            <a:off x="-623025" y="305295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3735250" y="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txBox="1"/>
          <p:nvPr/>
        </p:nvSpPr>
        <p:spPr>
          <a:xfrm flipH="1">
            <a:off x="4285125" y="592975"/>
            <a:ext cx="4511100" cy="21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Now is the time to explain where your thoughts came from.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Support your inferences with evidence from the artwork, or from your past experiences.</a:t>
            </a:r>
            <a:endParaRPr sz="1600">
              <a:solidFill>
                <a:schemeClr val="lt1"/>
              </a:solidFill>
              <a:latin typeface="Avenir"/>
              <a:ea typeface="Avenir"/>
              <a:cs typeface="Avenir"/>
              <a:sym typeface="Avenir"/>
            </a:endParaRPr>
          </a:p>
          <a:p>
            <a:pPr indent="0" lvl="0" marL="457200" rtl="0" algn="l">
              <a:spcBef>
                <a:spcPts val="0"/>
              </a:spcBef>
              <a:spcAft>
                <a:spcPts val="0"/>
              </a:spcAft>
              <a:buNone/>
            </a:pPr>
            <a:r>
              <a:t/>
            </a:r>
            <a:endParaRPr sz="1600">
              <a:solidFill>
                <a:schemeClr val="lt1"/>
              </a:solidFill>
            </a:endParaRPr>
          </a:p>
        </p:txBody>
      </p:sp>
      <p:sp>
        <p:nvSpPr>
          <p:cNvPr id="152" name="Google Shape;152;p18"/>
          <p:cNvSpPr txBox="1"/>
          <p:nvPr/>
        </p:nvSpPr>
        <p:spPr>
          <a:xfrm>
            <a:off x="2981225" y="3950825"/>
            <a:ext cx="6565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makes you say that?</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53" name="Google Shape;153;p18"/>
          <p:cNvSpPr txBox="1"/>
          <p:nvPr/>
        </p:nvSpPr>
        <p:spPr>
          <a:xfrm>
            <a:off x="394475" y="340080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3</a:t>
            </a:r>
            <a:endParaRPr sz="9600">
              <a:solidFill>
                <a:srgbClr val="FFFFFF"/>
              </a:solidFill>
            </a:endParaRPr>
          </a:p>
        </p:txBody>
      </p:sp>
      <p:grpSp>
        <p:nvGrpSpPr>
          <p:cNvPr id="154" name="Google Shape;154;p18"/>
          <p:cNvGrpSpPr/>
          <p:nvPr/>
        </p:nvGrpSpPr>
        <p:grpSpPr>
          <a:xfrm>
            <a:off x="6750275" y="2354688"/>
            <a:ext cx="2272725" cy="445663"/>
            <a:chOff x="6750275" y="2354688"/>
            <a:chExt cx="2272725" cy="445663"/>
          </a:xfrm>
        </p:grpSpPr>
        <p:sp>
          <p:nvSpPr>
            <p:cNvPr id="155" name="Google Shape;155;p18">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6938100" y="-349200"/>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2250" y="219930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txBox="1"/>
          <p:nvPr/>
        </p:nvSpPr>
        <p:spPr>
          <a:xfrm flipH="1">
            <a:off x="426625" y="2622000"/>
            <a:ext cx="4511100" cy="211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Take another 30 seconds to look at the work, and see what else you can find.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Do you notice anything new? </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Remember you are not trying to find “the right answer.”</a:t>
            </a:r>
            <a:endParaRPr sz="1600">
              <a:latin typeface="Avenir"/>
              <a:ea typeface="Avenir"/>
              <a:cs typeface="Avenir"/>
              <a:sym typeface="Avenir"/>
            </a:endParaRPr>
          </a:p>
        </p:txBody>
      </p:sp>
      <p:sp>
        <p:nvSpPr>
          <p:cNvPr id="164" name="Google Shape;164;p19"/>
          <p:cNvSpPr txBox="1"/>
          <p:nvPr/>
        </p:nvSpPr>
        <p:spPr>
          <a:xfrm>
            <a:off x="651100" y="813300"/>
            <a:ext cx="65658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else can you find?</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65" name="Google Shape;165;p19"/>
          <p:cNvSpPr txBox="1"/>
          <p:nvPr/>
        </p:nvSpPr>
        <p:spPr>
          <a:xfrm>
            <a:off x="7717975" y="151050"/>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4</a:t>
            </a:r>
            <a:endParaRPr sz="9600">
              <a:solidFill>
                <a:srgbClr val="FFFFFF"/>
              </a:solidFill>
            </a:endParaRPr>
          </a:p>
        </p:txBody>
      </p:sp>
      <p:grpSp>
        <p:nvGrpSpPr>
          <p:cNvPr id="166" name="Google Shape;166;p19"/>
          <p:cNvGrpSpPr/>
          <p:nvPr/>
        </p:nvGrpSpPr>
        <p:grpSpPr>
          <a:xfrm>
            <a:off x="3049325" y="4577613"/>
            <a:ext cx="2272725" cy="445663"/>
            <a:chOff x="6750275" y="2354688"/>
            <a:chExt cx="2272725" cy="445663"/>
          </a:xfrm>
        </p:grpSpPr>
        <p:sp>
          <p:nvSpPr>
            <p:cNvPr id="167" name="Google Shape;167;p19">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p:nvPr/>
        </p:nvSpPr>
        <p:spPr>
          <a:xfrm>
            <a:off x="-551850" y="3111325"/>
            <a:ext cx="2661900" cy="26619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3714000" y="2199300"/>
            <a:ext cx="5430000" cy="29442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nvSpPr>
        <p:spPr>
          <a:xfrm flipH="1">
            <a:off x="4173450" y="2571750"/>
            <a:ext cx="4511100" cy="1710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What more can you find about this artist?</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How does their personal art history relate to what they are creating?</a:t>
            </a:r>
            <a:endParaRPr sz="1600">
              <a:solidFill>
                <a:schemeClr val="lt1"/>
              </a:solidFill>
              <a:latin typeface="Avenir"/>
              <a:ea typeface="Avenir"/>
              <a:cs typeface="Avenir"/>
              <a:sym typeface="Avenir"/>
            </a:endParaRPr>
          </a:p>
          <a:p>
            <a:pPr indent="-330200" lvl="0" marL="4572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How does culture influence art? </a:t>
            </a:r>
            <a:endParaRPr sz="1600">
              <a:solidFill>
                <a:schemeClr val="lt1"/>
              </a:solidFill>
              <a:latin typeface="Avenir"/>
              <a:ea typeface="Avenir"/>
              <a:cs typeface="Avenir"/>
              <a:sym typeface="Avenir"/>
            </a:endParaRPr>
          </a:p>
          <a:p>
            <a:pPr indent="-330200" lvl="1" marL="914400" rtl="0" algn="l">
              <a:spcBef>
                <a:spcPts val="0"/>
              </a:spcBef>
              <a:spcAft>
                <a:spcPts val="0"/>
              </a:spcAft>
              <a:buClr>
                <a:schemeClr val="lt1"/>
              </a:buClr>
              <a:buSzPts val="1600"/>
              <a:buFont typeface="Avenir"/>
              <a:buChar char="○"/>
            </a:pPr>
            <a:r>
              <a:rPr lang="en" sz="1600">
                <a:solidFill>
                  <a:schemeClr val="lt1"/>
                </a:solidFill>
                <a:latin typeface="Avenir"/>
                <a:ea typeface="Avenir"/>
                <a:cs typeface="Avenir"/>
                <a:sym typeface="Avenir"/>
              </a:rPr>
              <a:t>How is this work impacted by the artist’s culture?</a:t>
            </a:r>
            <a:endParaRPr sz="1600">
              <a:solidFill>
                <a:schemeClr val="lt1"/>
              </a:solidFill>
              <a:latin typeface="Avenir"/>
              <a:ea typeface="Avenir"/>
              <a:cs typeface="Avenir"/>
              <a:sym typeface="Avenir"/>
            </a:endParaRPr>
          </a:p>
        </p:txBody>
      </p:sp>
      <p:sp>
        <p:nvSpPr>
          <p:cNvPr id="176" name="Google Shape;176;p20"/>
          <p:cNvSpPr txBox="1"/>
          <p:nvPr/>
        </p:nvSpPr>
        <p:spPr>
          <a:xfrm>
            <a:off x="260900" y="340325"/>
            <a:ext cx="80871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34343"/>
                </a:solidFill>
                <a:latin typeface="Avenir"/>
                <a:ea typeface="Avenir"/>
                <a:cs typeface="Avenir"/>
                <a:sym typeface="Avenir"/>
              </a:rPr>
              <a:t>What do you think motivated the artist to make this art object?</a:t>
            </a:r>
            <a:endParaRPr sz="3600">
              <a:solidFill>
                <a:srgbClr val="434343"/>
              </a:solidFill>
              <a:latin typeface="Avenir"/>
              <a:ea typeface="Avenir"/>
              <a:cs typeface="Avenir"/>
              <a:sym typeface="Avenir"/>
            </a:endParaRPr>
          </a:p>
          <a:p>
            <a:pPr indent="0" lvl="0" marL="0" rtl="0" algn="l">
              <a:spcBef>
                <a:spcPts val="0"/>
              </a:spcBef>
              <a:spcAft>
                <a:spcPts val="0"/>
              </a:spcAft>
              <a:buNone/>
            </a:pPr>
            <a:r>
              <a:t/>
            </a:r>
            <a:endParaRPr sz="3600">
              <a:solidFill>
                <a:srgbClr val="434343"/>
              </a:solidFill>
              <a:latin typeface="Avenir"/>
              <a:ea typeface="Avenir"/>
              <a:cs typeface="Avenir"/>
              <a:sym typeface="Avenir"/>
            </a:endParaRPr>
          </a:p>
        </p:txBody>
      </p:sp>
      <p:sp>
        <p:nvSpPr>
          <p:cNvPr id="177" name="Google Shape;177;p20"/>
          <p:cNvSpPr txBox="1"/>
          <p:nvPr/>
        </p:nvSpPr>
        <p:spPr>
          <a:xfrm>
            <a:off x="304225" y="3535375"/>
            <a:ext cx="1959300" cy="21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600">
                <a:solidFill>
                  <a:srgbClr val="FFFFFF"/>
                </a:solidFill>
              </a:rPr>
              <a:t>5</a:t>
            </a:r>
            <a:endParaRPr sz="9600">
              <a:solidFill>
                <a:srgbClr val="FFFFFF"/>
              </a:solidFill>
            </a:endParaRPr>
          </a:p>
        </p:txBody>
      </p:sp>
      <p:grpSp>
        <p:nvGrpSpPr>
          <p:cNvPr id="178" name="Google Shape;178;p20"/>
          <p:cNvGrpSpPr/>
          <p:nvPr/>
        </p:nvGrpSpPr>
        <p:grpSpPr>
          <a:xfrm>
            <a:off x="6762100" y="4542163"/>
            <a:ext cx="2272725" cy="445663"/>
            <a:chOff x="6750275" y="2354688"/>
            <a:chExt cx="2272725" cy="445663"/>
          </a:xfrm>
        </p:grpSpPr>
        <p:sp>
          <p:nvSpPr>
            <p:cNvPr id="179" name="Google Shape;179;p20">
              <a:hlinkClick/>
            </p:cNvPr>
            <p:cNvSpPr/>
            <p:nvPr/>
          </p:nvSpPr>
          <p:spPr>
            <a:xfrm rot="5400000">
              <a:off x="8591450" y="2357238"/>
              <a:ext cx="434100" cy="429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txBox="1"/>
            <p:nvPr/>
          </p:nvSpPr>
          <p:spPr>
            <a:xfrm>
              <a:off x="6750275" y="2450550"/>
              <a:ext cx="21984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3">
                    <a:extLst>
                      <a:ext uri="{A12FA001-AC4F-418D-AE19-62706E023703}">
                        <ahyp:hlinkClr val="tx"/>
                      </a:ext>
                    </a:extLst>
                  </a:hlinkClick>
                </a:rPr>
                <a:t>Visual Thinking Strategies</a:t>
              </a:r>
              <a:endParaRPr sz="1200">
                <a:solidFill>
                  <a:srgbClr val="FFFFFF"/>
                </a:solidFill>
                <a:latin typeface="Avenir"/>
                <a:ea typeface="Avenir"/>
                <a:cs typeface="Avenir"/>
                <a:sym typeface="Aveni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p:nvPr/>
        </p:nvSpPr>
        <p:spPr>
          <a:xfrm>
            <a:off x="3714000" y="0"/>
            <a:ext cx="543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457725" y="1185200"/>
            <a:ext cx="4004400" cy="3866100"/>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txBox="1"/>
          <p:nvPr/>
        </p:nvSpPr>
        <p:spPr>
          <a:xfrm>
            <a:off x="3956700" y="952100"/>
            <a:ext cx="4889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does it mean to wood fire</a:t>
            </a:r>
            <a:r>
              <a:rPr lang="en" sz="2000">
                <a:solidFill>
                  <a:srgbClr val="FFFFFF"/>
                </a:solidFill>
                <a:latin typeface="Avenir"/>
                <a:ea typeface="Avenir"/>
                <a:cs typeface="Avenir"/>
                <a:sym typeface="Avenir"/>
              </a:rPr>
              <a:t>? </a:t>
            </a:r>
            <a:endParaRPr sz="2000">
              <a:solidFill>
                <a:srgbClr val="FFFFFF"/>
              </a:solidFill>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8" name="Google Shape;188;p21"/>
          <p:cNvSpPr txBox="1"/>
          <p:nvPr/>
        </p:nvSpPr>
        <p:spPr>
          <a:xfrm>
            <a:off x="5080875" y="1479650"/>
            <a:ext cx="3507300" cy="3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nir"/>
                <a:ea typeface="Avenir"/>
                <a:cs typeface="Avenir"/>
                <a:sym typeface="Avenir"/>
              </a:rPr>
              <a:t>When someone says a piece is wood fired, it means the fuel used to heat the kiln is wood rather than gas or electricity. Wood firing is one of the oldest known firing methods. </a:t>
            </a:r>
            <a:r>
              <a:rPr lang="en">
                <a:solidFill>
                  <a:schemeClr val="lt1"/>
                </a:solidFill>
                <a:latin typeface="Avenir"/>
                <a:ea typeface="Avenir"/>
                <a:cs typeface="Avenir"/>
                <a:sym typeface="Avenir"/>
              </a:rPr>
              <a:t>Wood firing is incredibly labor intensive, but produces unique results that can’t be replicated via electric or gas kiln.  </a:t>
            </a:r>
            <a:endParaRPr>
              <a:solidFill>
                <a:srgbClr val="FFFFFF"/>
              </a:solidFill>
              <a:latin typeface="Avenir"/>
              <a:ea typeface="Avenir"/>
              <a:cs typeface="Avenir"/>
              <a:sym typeface="Avenir"/>
            </a:endParaRPr>
          </a:p>
          <a:p>
            <a:pPr indent="0" lvl="0" marL="0" rtl="0" algn="l">
              <a:spcBef>
                <a:spcPts val="0"/>
              </a:spcBef>
              <a:spcAft>
                <a:spcPts val="0"/>
              </a:spcAft>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sz="1000">
                <a:solidFill>
                  <a:srgbClr val="FFFFFF"/>
                </a:solidFill>
                <a:latin typeface="Avenir"/>
                <a:ea typeface="Avenir"/>
                <a:cs typeface="Avenir"/>
                <a:sym typeface="Avenir"/>
              </a:rPr>
              <a:t>For more information on the subject, check out </a:t>
            </a:r>
            <a:r>
              <a:rPr lang="en" sz="1000" u="sng">
                <a:solidFill>
                  <a:srgbClr val="B4A7D6"/>
                </a:solidFill>
                <a:latin typeface="Avenir"/>
                <a:ea typeface="Avenir"/>
                <a:cs typeface="Avenir"/>
                <a:sym typeface="Avenir"/>
                <a:hlinkClick r:id="rId3">
                  <a:extLst>
                    <a:ext uri="{A12FA001-AC4F-418D-AE19-62706E023703}">
                      <ahyp:hlinkClr val="tx"/>
                    </a:ext>
                  </a:extLst>
                </a:hlinkClick>
              </a:rPr>
              <a:t>This article</a:t>
            </a:r>
            <a:r>
              <a:rPr lang="en" sz="1000">
                <a:solidFill>
                  <a:srgbClr val="FFFFFF"/>
                </a:solidFill>
                <a:latin typeface="Avenir"/>
                <a:ea typeface="Avenir"/>
                <a:cs typeface="Avenir"/>
                <a:sym typeface="Avenir"/>
              </a:rPr>
              <a:t> from the Ceramic Arts Network! </a:t>
            </a:r>
            <a:endParaRPr sz="1000">
              <a:solidFill>
                <a:srgbClr val="FFFFFF"/>
              </a:solidFill>
              <a:latin typeface="Avenir"/>
              <a:ea typeface="Avenir"/>
              <a:cs typeface="Avenir"/>
              <a:sym typeface="Avenir"/>
            </a:endParaRPr>
          </a:p>
        </p:txBody>
      </p:sp>
      <p:sp>
        <p:nvSpPr>
          <p:cNvPr id="189" name="Google Shape;189;p21"/>
          <p:cNvSpPr txBox="1"/>
          <p:nvPr/>
        </p:nvSpPr>
        <p:spPr>
          <a:xfrm>
            <a:off x="1042950" y="1690300"/>
            <a:ext cx="3083400" cy="24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venir"/>
                <a:ea typeface="Avenir"/>
                <a:cs typeface="Avenir"/>
                <a:sym typeface="Avenir"/>
              </a:rPr>
              <a:t>What makes wood firing so unique?</a:t>
            </a:r>
            <a:endParaRPr sz="2000">
              <a:solidFill>
                <a:srgbClr val="FFFFFF"/>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FFFFFF"/>
              </a:solidFill>
              <a:latin typeface="Avenir"/>
              <a:ea typeface="Avenir"/>
              <a:cs typeface="Avenir"/>
              <a:sym typeface="Avenir"/>
            </a:endParaRPr>
          </a:p>
          <a:p>
            <a:pPr indent="0" lvl="0" marL="0" rtl="0" algn="l">
              <a:spcBef>
                <a:spcPts val="0"/>
              </a:spcBef>
              <a:spcAft>
                <a:spcPts val="0"/>
              </a:spcAft>
              <a:buNone/>
            </a:pPr>
            <a:r>
              <a:rPr lang="en">
                <a:solidFill>
                  <a:srgbClr val="FFFFFF"/>
                </a:solidFill>
                <a:latin typeface="Avenir"/>
                <a:ea typeface="Avenir"/>
                <a:cs typeface="Avenir"/>
                <a:sym typeface="Avenir"/>
              </a:rPr>
              <a:t>When a wood kiln is fired, the wood releases ash into the kiln. The superheated ash settles on to the the ceramic work inside the kiln and turns into a glass like substance. This interaction helps to create many of the colors and surface textures unique to wood firing.</a:t>
            </a:r>
            <a:r>
              <a:rPr lang="en">
                <a:solidFill>
                  <a:srgbClr val="FFFFFF"/>
                </a:solidFill>
              </a:rPr>
              <a:t> </a:t>
            </a:r>
            <a:endParaRPr>
              <a:solidFill>
                <a:srgbClr val="FFFFFF"/>
              </a:solidFill>
            </a:endParaRPr>
          </a:p>
        </p:txBody>
      </p:sp>
      <p:sp>
        <p:nvSpPr>
          <p:cNvPr id="190" name="Google Shape;190;p21"/>
          <p:cNvSpPr txBox="1"/>
          <p:nvPr/>
        </p:nvSpPr>
        <p:spPr>
          <a:xfrm>
            <a:off x="457725" y="438400"/>
            <a:ext cx="3000000" cy="9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latin typeface="Avenir"/>
                <a:ea typeface="Avenir"/>
                <a:cs typeface="Avenir"/>
                <a:sym typeface="Avenir"/>
              </a:rPr>
              <a:t>Wood Fire</a:t>
            </a:r>
            <a:endParaRPr sz="3000">
              <a:solidFill>
                <a:srgbClr val="434343"/>
              </a:solidFill>
              <a:latin typeface="Avenir"/>
              <a:ea typeface="Avenir"/>
              <a:cs typeface="Avenir"/>
              <a:sym typeface="Avenir"/>
            </a:endParaRPr>
          </a:p>
        </p:txBody>
      </p:sp>
      <p:grpSp>
        <p:nvGrpSpPr>
          <p:cNvPr id="191" name="Google Shape;191;p21"/>
          <p:cNvGrpSpPr/>
          <p:nvPr/>
        </p:nvGrpSpPr>
        <p:grpSpPr>
          <a:xfrm>
            <a:off x="7450250" y="4617188"/>
            <a:ext cx="1595875" cy="434100"/>
            <a:chOff x="501975" y="3566838"/>
            <a:chExt cx="1595875" cy="434100"/>
          </a:xfrm>
        </p:grpSpPr>
        <p:sp>
          <p:nvSpPr>
            <p:cNvPr id="192" name="Google Shape;192;p21">
              <a:hlinkClick/>
            </p:cNvPr>
            <p:cNvSpPr/>
            <p:nvPr/>
          </p:nvSpPr>
          <p:spPr>
            <a:xfrm rot="5400000">
              <a:off x="1666300" y="3569388"/>
              <a:ext cx="434100" cy="429000"/>
            </a:xfrm>
            <a:prstGeom prst="uturnArrow">
              <a:avLst>
                <a:gd fmla="val 25000" name="adj1"/>
                <a:gd fmla="val 25000" name="adj2"/>
                <a:gd fmla="val 25000" name="adj3"/>
                <a:gd fmla="val 43750" name="adj4"/>
                <a:gd fmla="val 75000" name="adj5"/>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txBox="1"/>
            <p:nvPr/>
          </p:nvSpPr>
          <p:spPr>
            <a:xfrm>
              <a:off x="501975" y="3608975"/>
              <a:ext cx="1465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FFFFFF"/>
                  </a:solidFill>
                  <a:latin typeface="Avenir"/>
                  <a:ea typeface="Avenir"/>
                  <a:cs typeface="Avenir"/>
                  <a:sym typeface="Avenir"/>
                  <a:hlinkClick action="ppaction://hlinksldjump" r:id="rId4">
                    <a:extLst>
                      <a:ext uri="{A12FA001-AC4F-418D-AE19-62706E023703}">
                        <ahyp:hlinkClr val="tx"/>
                      </a:ext>
                    </a:extLst>
                  </a:hlinkClick>
                </a:rPr>
                <a:t>Navigation Page</a:t>
              </a:r>
              <a:endParaRPr sz="1200">
                <a:solidFill>
                  <a:srgbClr val="FFFFFF"/>
                </a:solidFill>
                <a:latin typeface="Avenir"/>
                <a:ea typeface="Avenir"/>
                <a:cs typeface="Avenir"/>
                <a:sym typeface="Aveni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